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FA5D2"/>
    <a:srgbClr val="06A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F56A8-AA63-459C-BC9D-C2AC67F6988B}" v="2" dt="2024-06-19T16:23:14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384" y="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ra Foschi" userId="f5666064-f8b8-4962-9f09-d99361454881" providerId="ADAL" clId="{F4BF56A8-AA63-459C-BC9D-C2AC67F6988B}"/>
    <pc:docChg chg="undo custSel modSld">
      <pc:chgData name="Chiara Foschi" userId="f5666064-f8b8-4962-9f09-d99361454881" providerId="ADAL" clId="{F4BF56A8-AA63-459C-BC9D-C2AC67F6988B}" dt="2024-06-19T16:23:34.141" v="1166" actId="20577"/>
      <pc:docMkLst>
        <pc:docMk/>
      </pc:docMkLst>
      <pc:sldChg chg="modSp mod">
        <pc:chgData name="Chiara Foschi" userId="f5666064-f8b8-4962-9f09-d99361454881" providerId="ADAL" clId="{F4BF56A8-AA63-459C-BC9D-C2AC67F6988B}" dt="2024-06-19T16:23:34.141" v="1166" actId="20577"/>
        <pc:sldMkLst>
          <pc:docMk/>
          <pc:sldMk cId="3429887057" sldId="256"/>
        </pc:sldMkLst>
        <pc:spChg chg="mod">
          <ac:chgData name="Chiara Foschi" userId="f5666064-f8b8-4962-9f09-d99361454881" providerId="ADAL" clId="{F4BF56A8-AA63-459C-BC9D-C2AC67F6988B}" dt="2024-06-19T16:23:34.141" v="1166" actId="20577"/>
          <ac:spMkLst>
            <pc:docMk/>
            <pc:sldMk cId="3429887057" sldId="256"/>
            <ac:spMk id="23" creationId="{BF207410-0878-023B-1946-70260A501FCB}"/>
          </ac:spMkLst>
        </pc:spChg>
        <pc:spChg chg="mod">
          <ac:chgData name="Chiara Foschi" userId="f5666064-f8b8-4962-9f09-d99361454881" providerId="ADAL" clId="{F4BF56A8-AA63-459C-BC9D-C2AC67F6988B}" dt="2024-06-19T15:57:54.087" v="550" actId="14100"/>
          <ac:spMkLst>
            <pc:docMk/>
            <pc:sldMk cId="3429887057" sldId="256"/>
            <ac:spMk id="34" creationId="{FCCA4680-69B5-1AD7-73B2-96F2D71E46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93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01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20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6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03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94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4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19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11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30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86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CAA6C-EFEE-4706-AB6E-FAF481F9A01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83375-7A6F-4B6E-9DD1-056625ED2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58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Immagine che contiene binari, treno, aria aperta, Ferrovia&#10;&#10;Descrizione generata automaticamente">
            <a:extLst>
              <a:ext uri="{FF2B5EF4-FFF2-40B4-BE49-F238E27FC236}">
                <a16:creationId xmlns:a16="http://schemas.microsoft.com/office/drawing/2014/main" id="{3D9A6CC2-4209-AC12-44B3-9AC8DCFF6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215063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CCA4680-69B5-1AD7-73B2-96F2D71E460B}"/>
              </a:ext>
            </a:extLst>
          </p:cNvPr>
          <p:cNvSpPr txBox="1"/>
          <p:nvPr/>
        </p:nvSpPr>
        <p:spPr>
          <a:xfrm>
            <a:off x="706252" y="4850259"/>
            <a:ext cx="8491943" cy="1411938"/>
          </a:xfrm>
          <a:prstGeom prst="rect">
            <a:avLst/>
          </a:prstGeom>
          <a:solidFill>
            <a:srgbClr val="003399">
              <a:alpha val="71000"/>
            </a:srgbClr>
          </a:solidFill>
        </p:spPr>
        <p:txBody>
          <a:bodyPr wrap="square" numCol="2" spcCol="720000"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Moderator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Francesco Barontini PTSCLAS spa</a:t>
            </a:r>
          </a:p>
          <a:p>
            <a:endParaRPr lang="en-GB" sz="1200" cap="all" dirty="0">
              <a:solidFill>
                <a:schemeClr val="bg1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C9D015B-51DC-73B7-C387-5AEC497F1F44}"/>
              </a:ext>
            </a:extLst>
          </p:cNvPr>
          <p:cNvSpPr txBox="1"/>
          <p:nvPr/>
        </p:nvSpPr>
        <p:spPr>
          <a:xfrm>
            <a:off x="707482" y="833412"/>
            <a:ext cx="8491036" cy="1288797"/>
          </a:xfrm>
          <a:prstGeom prst="rect">
            <a:avLst/>
          </a:prstGeom>
          <a:solidFill>
            <a:srgbClr val="003399">
              <a:alpha val="71000"/>
            </a:srgbClr>
          </a:solidFill>
        </p:spPr>
        <p:txBody>
          <a:bodyPr wrap="square" numCol="2" spcCol="720000">
            <a:noAutofit/>
          </a:bodyPr>
          <a:lstStyle/>
          <a:p>
            <a:endParaRPr lang="en-GB" sz="1200" cap="all" dirty="0">
              <a:solidFill>
                <a:schemeClr val="bg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69C3A8E-38DB-87E1-C3CC-2A1609883F71}"/>
              </a:ext>
            </a:extLst>
          </p:cNvPr>
          <p:cNvSpPr txBox="1"/>
          <p:nvPr/>
        </p:nvSpPr>
        <p:spPr>
          <a:xfrm>
            <a:off x="6797535" y="833412"/>
            <a:ext cx="2731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</a:rPr>
              <a:t>26th of June, 2024</a:t>
            </a:r>
            <a:br>
              <a:rPr lang="it-IT" sz="2200" b="1" dirty="0">
                <a:solidFill>
                  <a:schemeClr val="bg1"/>
                </a:solidFill>
              </a:rPr>
            </a:br>
            <a:r>
              <a:rPr lang="it-IT" sz="2200" b="1" dirty="0">
                <a:solidFill>
                  <a:schemeClr val="bg1"/>
                </a:solidFill>
              </a:rPr>
              <a:t>Civitavecchia</a:t>
            </a: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9EF6B4EC-033D-2261-F99F-88ECBE5FAB7A}"/>
              </a:ext>
            </a:extLst>
          </p:cNvPr>
          <p:cNvSpPr/>
          <p:nvPr/>
        </p:nvSpPr>
        <p:spPr>
          <a:xfrm flipH="1" flipV="1">
            <a:off x="-3" y="4763272"/>
            <a:ext cx="9882677" cy="2133636"/>
          </a:xfrm>
          <a:custGeom>
            <a:avLst/>
            <a:gdLst>
              <a:gd name="connsiteX0" fmla="*/ 0 w 6881248"/>
              <a:gd name="connsiteY0" fmla="*/ 0 h 2030278"/>
              <a:gd name="connsiteX1" fmla="*/ 46495 w 6881248"/>
              <a:gd name="connsiteY1" fmla="*/ 2030278 h 2030278"/>
              <a:gd name="connsiteX2" fmla="*/ 6881248 w 6881248"/>
              <a:gd name="connsiteY2" fmla="*/ 1394847 h 2030278"/>
              <a:gd name="connsiteX3" fmla="*/ 6865750 w 6881248"/>
              <a:gd name="connsiteY3" fmla="*/ 216976 h 2030278"/>
              <a:gd name="connsiteX4" fmla="*/ 0 w 6881248"/>
              <a:gd name="connsiteY4" fmla="*/ 0 h 2030278"/>
              <a:gd name="connsiteX0" fmla="*/ 0 w 6881248"/>
              <a:gd name="connsiteY0" fmla="*/ 0 h 2030278"/>
              <a:gd name="connsiteX1" fmla="*/ 26175 w 6881248"/>
              <a:gd name="connsiteY1" fmla="*/ 2030278 h 2030278"/>
              <a:gd name="connsiteX2" fmla="*/ 6881248 w 6881248"/>
              <a:gd name="connsiteY2" fmla="*/ 1394847 h 2030278"/>
              <a:gd name="connsiteX3" fmla="*/ 6865750 w 6881248"/>
              <a:gd name="connsiteY3" fmla="*/ 216976 h 2030278"/>
              <a:gd name="connsiteX4" fmla="*/ 0 w 6881248"/>
              <a:gd name="connsiteY4" fmla="*/ 0 h 2030278"/>
              <a:gd name="connsiteX0" fmla="*/ 9385 w 6855073"/>
              <a:gd name="connsiteY0" fmla="*/ 0 h 2030278"/>
              <a:gd name="connsiteX1" fmla="*/ 0 w 6855073"/>
              <a:gd name="connsiteY1" fmla="*/ 2030278 h 2030278"/>
              <a:gd name="connsiteX2" fmla="*/ 6855073 w 6855073"/>
              <a:gd name="connsiteY2" fmla="*/ 1394847 h 2030278"/>
              <a:gd name="connsiteX3" fmla="*/ 6839575 w 6855073"/>
              <a:gd name="connsiteY3" fmla="*/ 216976 h 2030278"/>
              <a:gd name="connsiteX4" fmla="*/ 9385 w 6855073"/>
              <a:gd name="connsiteY4" fmla="*/ 0 h 2030278"/>
              <a:gd name="connsiteX0" fmla="*/ 9385 w 6859895"/>
              <a:gd name="connsiteY0" fmla="*/ 0 h 2030278"/>
              <a:gd name="connsiteX1" fmla="*/ 0 w 6859895"/>
              <a:gd name="connsiteY1" fmla="*/ 2030278 h 2030278"/>
              <a:gd name="connsiteX2" fmla="*/ 6855073 w 6859895"/>
              <a:gd name="connsiteY2" fmla="*/ 1394847 h 2030278"/>
              <a:gd name="connsiteX3" fmla="*/ 6859895 w 6859895"/>
              <a:gd name="connsiteY3" fmla="*/ 216976 h 2030278"/>
              <a:gd name="connsiteX4" fmla="*/ 9385 w 6859895"/>
              <a:gd name="connsiteY4" fmla="*/ 0 h 2030278"/>
              <a:gd name="connsiteX0" fmla="*/ 9385 w 6885295"/>
              <a:gd name="connsiteY0" fmla="*/ 0 h 2030278"/>
              <a:gd name="connsiteX1" fmla="*/ 0 w 6885295"/>
              <a:gd name="connsiteY1" fmla="*/ 2030278 h 2030278"/>
              <a:gd name="connsiteX2" fmla="*/ 6855073 w 6885295"/>
              <a:gd name="connsiteY2" fmla="*/ 1394847 h 2030278"/>
              <a:gd name="connsiteX3" fmla="*/ 6885295 w 6885295"/>
              <a:gd name="connsiteY3" fmla="*/ 1076 h 2030278"/>
              <a:gd name="connsiteX4" fmla="*/ 9385 w 6885295"/>
              <a:gd name="connsiteY4" fmla="*/ 0 h 2030278"/>
              <a:gd name="connsiteX0" fmla="*/ 9385 w 6866245"/>
              <a:gd name="connsiteY0" fmla="*/ 5274 h 2035552"/>
              <a:gd name="connsiteX1" fmla="*/ 0 w 6866245"/>
              <a:gd name="connsiteY1" fmla="*/ 2035552 h 2035552"/>
              <a:gd name="connsiteX2" fmla="*/ 6855073 w 6866245"/>
              <a:gd name="connsiteY2" fmla="*/ 1400121 h 2035552"/>
              <a:gd name="connsiteX3" fmla="*/ 6866245 w 6866245"/>
              <a:gd name="connsiteY3" fmla="*/ 0 h 2035552"/>
              <a:gd name="connsiteX4" fmla="*/ 9385 w 6866245"/>
              <a:gd name="connsiteY4" fmla="*/ 5274 h 2035552"/>
              <a:gd name="connsiteX0" fmla="*/ 9385 w 6866245"/>
              <a:gd name="connsiteY0" fmla="*/ 5274 h 2035552"/>
              <a:gd name="connsiteX1" fmla="*/ 0 w 6866245"/>
              <a:gd name="connsiteY1" fmla="*/ 2035552 h 2035552"/>
              <a:gd name="connsiteX2" fmla="*/ 6863876 w 6866245"/>
              <a:gd name="connsiteY2" fmla="*/ 762530 h 2035552"/>
              <a:gd name="connsiteX3" fmla="*/ 6866245 w 6866245"/>
              <a:gd name="connsiteY3" fmla="*/ 0 h 2035552"/>
              <a:gd name="connsiteX4" fmla="*/ 9385 w 6866245"/>
              <a:gd name="connsiteY4" fmla="*/ 5274 h 2035552"/>
              <a:gd name="connsiteX0" fmla="*/ 9385 w 6870646"/>
              <a:gd name="connsiteY0" fmla="*/ 5274 h 2035552"/>
              <a:gd name="connsiteX1" fmla="*/ 0 w 6870646"/>
              <a:gd name="connsiteY1" fmla="*/ 2035552 h 2035552"/>
              <a:gd name="connsiteX2" fmla="*/ 6863876 w 6870646"/>
              <a:gd name="connsiteY2" fmla="*/ 762530 h 2035552"/>
              <a:gd name="connsiteX3" fmla="*/ 6870646 w 6870646"/>
              <a:gd name="connsiteY3" fmla="*/ 0 h 2035552"/>
              <a:gd name="connsiteX4" fmla="*/ 9385 w 6870646"/>
              <a:gd name="connsiteY4" fmla="*/ 5274 h 2035552"/>
              <a:gd name="connsiteX0" fmla="*/ 9385 w 6866245"/>
              <a:gd name="connsiteY0" fmla="*/ 0 h 2030278"/>
              <a:gd name="connsiteX1" fmla="*/ 0 w 6866245"/>
              <a:gd name="connsiteY1" fmla="*/ 2030278 h 2030278"/>
              <a:gd name="connsiteX2" fmla="*/ 6863876 w 6866245"/>
              <a:gd name="connsiteY2" fmla="*/ 757256 h 2030278"/>
              <a:gd name="connsiteX3" fmla="*/ 6866245 w 6866245"/>
              <a:gd name="connsiteY3" fmla="*/ 7650 h 2030278"/>
              <a:gd name="connsiteX4" fmla="*/ 9385 w 6866245"/>
              <a:gd name="connsiteY4" fmla="*/ 0 h 2030278"/>
              <a:gd name="connsiteX0" fmla="*/ 18188 w 6866245"/>
              <a:gd name="connsiteY0" fmla="*/ 944 h 2022628"/>
              <a:gd name="connsiteX1" fmla="*/ 0 w 6866245"/>
              <a:gd name="connsiteY1" fmla="*/ 2022628 h 2022628"/>
              <a:gd name="connsiteX2" fmla="*/ 6863876 w 6866245"/>
              <a:gd name="connsiteY2" fmla="*/ 749606 h 2022628"/>
              <a:gd name="connsiteX3" fmla="*/ 6866245 w 6866245"/>
              <a:gd name="connsiteY3" fmla="*/ 0 h 2022628"/>
              <a:gd name="connsiteX4" fmla="*/ 18188 w 6866245"/>
              <a:gd name="connsiteY4" fmla="*/ 944 h 2022628"/>
              <a:gd name="connsiteX0" fmla="*/ 610 w 6870674"/>
              <a:gd name="connsiteY0" fmla="*/ 0 h 2025981"/>
              <a:gd name="connsiteX1" fmla="*/ 4429 w 6870674"/>
              <a:gd name="connsiteY1" fmla="*/ 2025981 h 2025981"/>
              <a:gd name="connsiteX2" fmla="*/ 6868305 w 6870674"/>
              <a:gd name="connsiteY2" fmla="*/ 752959 h 2025981"/>
              <a:gd name="connsiteX3" fmla="*/ 6870674 w 6870674"/>
              <a:gd name="connsiteY3" fmla="*/ 3353 h 2025981"/>
              <a:gd name="connsiteX4" fmla="*/ 610 w 6870674"/>
              <a:gd name="connsiteY4" fmla="*/ 0 h 202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674" h="2025981">
                <a:moveTo>
                  <a:pt x="610" y="0"/>
                </a:moveTo>
                <a:cubicBezTo>
                  <a:pt x="-2518" y="676759"/>
                  <a:pt x="7557" y="1349222"/>
                  <a:pt x="4429" y="2025981"/>
                </a:cubicBezTo>
                <a:lnTo>
                  <a:pt x="6868305" y="752959"/>
                </a:lnTo>
                <a:cubicBezTo>
                  <a:pt x="6869912" y="360335"/>
                  <a:pt x="6869067" y="395977"/>
                  <a:pt x="6870674" y="3353"/>
                </a:cubicBezTo>
                <a:lnTo>
                  <a:pt x="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CE4F1F6-CB4A-2FE1-19EA-277F5FFEEA38}"/>
              </a:ext>
            </a:extLst>
          </p:cNvPr>
          <p:cNvSpPr txBox="1"/>
          <p:nvPr/>
        </p:nvSpPr>
        <p:spPr>
          <a:xfrm>
            <a:off x="6071348" y="5539718"/>
            <a:ext cx="378102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cap="all" dirty="0">
                <a:solidFill>
                  <a:srgbClr val="003399"/>
                </a:solidFill>
              </a:rPr>
              <a:t>Fast Track </a:t>
            </a:r>
            <a:br>
              <a:rPr lang="en-US" sz="2400" cap="all" dirty="0">
                <a:solidFill>
                  <a:srgbClr val="003399"/>
                </a:solidFill>
              </a:rPr>
            </a:br>
            <a:r>
              <a:rPr lang="en-US" sz="2400" cap="all" dirty="0">
                <a:solidFill>
                  <a:srgbClr val="003399"/>
                </a:solidFill>
              </a:rPr>
              <a:t>to the </a:t>
            </a:r>
            <a:br>
              <a:rPr lang="en-US" sz="2400" cap="all" dirty="0">
                <a:solidFill>
                  <a:srgbClr val="003399"/>
                </a:solidFill>
              </a:rPr>
            </a:br>
            <a:r>
              <a:rPr lang="en-US" sz="2400" cap="all" dirty="0">
                <a:solidFill>
                  <a:srgbClr val="003399"/>
                </a:solidFill>
              </a:rPr>
              <a:t>Sea </a:t>
            </a:r>
            <a:endParaRPr lang="it-IT" sz="2400" cap="all" dirty="0">
              <a:solidFill>
                <a:srgbClr val="003399"/>
              </a:solidFill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932B478-EF3B-9A67-6113-99AA65311D7E}"/>
              </a:ext>
            </a:extLst>
          </p:cNvPr>
          <p:cNvCxnSpPr/>
          <p:nvPr/>
        </p:nvCxnSpPr>
        <p:spPr>
          <a:xfrm>
            <a:off x="8042261" y="5658270"/>
            <a:ext cx="0" cy="104400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F3210E-258B-25AA-44FD-7AE1DFB7DAFF}"/>
              </a:ext>
            </a:extLst>
          </p:cNvPr>
          <p:cNvSpPr txBox="1"/>
          <p:nvPr/>
        </p:nvSpPr>
        <p:spPr>
          <a:xfrm>
            <a:off x="5637897" y="5590518"/>
            <a:ext cx="23802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cap="all" dirty="0"/>
              <a:t>Implementing the upgrade of the last mile rail connections port of Civitavecchia</a:t>
            </a:r>
            <a:br>
              <a:rPr lang="en-GB" sz="1200" cap="all" dirty="0"/>
            </a:br>
            <a:endParaRPr lang="en-GB" sz="1200" cap="all" dirty="0"/>
          </a:p>
          <a:p>
            <a:pPr algn="r"/>
            <a:r>
              <a:rPr lang="en-GB" sz="1200" cap="all" dirty="0"/>
              <a:t>2019-IT-TA-0034-M</a:t>
            </a:r>
            <a:br>
              <a:rPr lang="en-GB" sz="1200" cap="all" dirty="0"/>
            </a:br>
            <a:endParaRPr lang="it-IT" sz="1200" cap="all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8AFB535-B590-632A-13C1-FD7342CB7DE6}"/>
              </a:ext>
            </a:extLst>
          </p:cNvPr>
          <p:cNvSpPr/>
          <p:nvPr/>
        </p:nvSpPr>
        <p:spPr>
          <a:xfrm>
            <a:off x="23325" y="0"/>
            <a:ext cx="9859349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2C178BB-6E14-8DE5-CAA9-C5E05A94CBD6}"/>
              </a:ext>
            </a:extLst>
          </p:cNvPr>
          <p:cNvSpPr txBox="1"/>
          <p:nvPr/>
        </p:nvSpPr>
        <p:spPr>
          <a:xfrm>
            <a:off x="855330" y="1773413"/>
            <a:ext cx="4974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cap="all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D9AB71-E779-428A-BA49-4D098A9A24FB}"/>
              </a:ext>
            </a:extLst>
          </p:cNvPr>
          <p:cNvSpPr txBox="1"/>
          <p:nvPr/>
        </p:nvSpPr>
        <p:spPr>
          <a:xfrm>
            <a:off x="756502" y="663461"/>
            <a:ext cx="57976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400" dirty="0">
                <a:solidFill>
                  <a:schemeClr val="bg1"/>
                </a:solidFill>
              </a:rPr>
              <a:t>FINAL EVENT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898C0DEE-D0B3-710D-B005-92CD9C484EF5}"/>
              </a:ext>
            </a:extLst>
          </p:cNvPr>
          <p:cNvCxnSpPr>
            <a:cxnSpLocks/>
          </p:cNvCxnSpPr>
          <p:nvPr/>
        </p:nvCxnSpPr>
        <p:spPr>
          <a:xfrm flipH="1">
            <a:off x="6887028" y="1534860"/>
            <a:ext cx="21495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F207410-0878-023B-1946-70260A501FCB}"/>
              </a:ext>
            </a:extLst>
          </p:cNvPr>
          <p:cNvSpPr txBox="1"/>
          <p:nvPr/>
        </p:nvSpPr>
        <p:spPr>
          <a:xfrm>
            <a:off x="707482" y="2122209"/>
            <a:ext cx="8491036" cy="2735664"/>
          </a:xfrm>
          <a:prstGeom prst="rect">
            <a:avLst/>
          </a:prstGeom>
          <a:solidFill>
            <a:srgbClr val="003399">
              <a:alpha val="71000"/>
            </a:srgbClr>
          </a:solidFill>
        </p:spPr>
        <p:txBody>
          <a:bodyPr wrap="square" numCol="2" spcCol="540000">
            <a:noAutofit/>
          </a:bodyPr>
          <a:lstStyle/>
          <a:p>
            <a:r>
              <a:rPr lang="en-GB" sz="1200" cap="all" dirty="0">
                <a:solidFill>
                  <a:schemeClr val="bg1"/>
                </a:solidFill>
              </a:rPr>
              <a:t>10.00 | </a:t>
            </a:r>
            <a:r>
              <a:rPr lang="en-GB" sz="1200" dirty="0">
                <a:solidFill>
                  <a:schemeClr val="bg1"/>
                </a:solidFill>
              </a:rPr>
              <a:t>Welcome Coffee</a:t>
            </a:r>
          </a:p>
          <a:p>
            <a:r>
              <a:rPr lang="en-GB" sz="1200" cap="all" dirty="0">
                <a:solidFill>
                  <a:schemeClr val="bg1"/>
                </a:solidFill>
              </a:rPr>
              <a:t>10.30 | </a:t>
            </a:r>
            <a:r>
              <a:rPr lang="en-GB" sz="1200" b="1" dirty="0">
                <a:solidFill>
                  <a:schemeClr val="bg1"/>
                </a:solidFill>
              </a:rPr>
              <a:t>PINO MUSOLINO</a:t>
            </a:r>
            <a:r>
              <a:rPr lang="en-GB" sz="1200" dirty="0">
                <a:solidFill>
                  <a:schemeClr val="bg1"/>
                </a:solidFill>
              </a:rPr>
              <a:t>, President of the Port Authority   	System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cap="all" dirty="0">
                <a:solidFill>
                  <a:schemeClr val="bg1"/>
                </a:solidFill>
              </a:rPr>
              <a:t>10.45 | </a:t>
            </a:r>
            <a:r>
              <a:rPr lang="en-GB" sz="1200" dirty="0">
                <a:solidFill>
                  <a:schemeClr val="bg1"/>
                </a:solidFill>
              </a:rPr>
              <a:t>Presentation of the project</a:t>
            </a:r>
          </a:p>
          <a:p>
            <a:r>
              <a:rPr lang="en-GB" sz="1200" dirty="0">
                <a:solidFill>
                  <a:schemeClr val="bg1"/>
                </a:solidFill>
              </a:rPr>
              <a:t>	</a:t>
            </a:r>
            <a:r>
              <a:rPr lang="en-GB" sz="1200" b="1" dirty="0">
                <a:solidFill>
                  <a:schemeClr val="bg1"/>
                </a:solidFill>
              </a:rPr>
              <a:t>DANIELA MANCINI, </a:t>
            </a:r>
            <a:r>
              <a:rPr lang="en-GB" sz="1200" dirty="0">
                <a:solidFill>
                  <a:schemeClr val="bg1"/>
                </a:solidFill>
              </a:rPr>
              <a:t>Port Authority System </a:t>
            </a:r>
            <a:r>
              <a:rPr lang="en-GB" sz="1200" b="1" dirty="0">
                <a:solidFill>
                  <a:schemeClr val="bg1"/>
                </a:solidFill>
              </a:rPr>
              <a:t>	GIANNI MARINUCCI</a:t>
            </a:r>
            <a:r>
              <a:rPr lang="en-GB" sz="1200" dirty="0">
                <a:solidFill>
                  <a:schemeClr val="bg1"/>
                </a:solidFill>
              </a:rPr>
              <a:t>, Port Authority System 	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	ANDREA PIACENTI, </a:t>
            </a:r>
            <a:r>
              <a:rPr lang="en-GB" sz="1200" dirty="0">
                <a:solidFill>
                  <a:schemeClr val="bg1"/>
                </a:solidFill>
              </a:rPr>
              <a:t>3TI Progetti (Direzione Lavori)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cap="all" dirty="0">
                <a:solidFill>
                  <a:schemeClr val="bg1"/>
                </a:solidFill>
              </a:rPr>
              <a:t>11.00 | </a:t>
            </a:r>
            <a:r>
              <a:rPr lang="en-GB" sz="1200" dirty="0">
                <a:solidFill>
                  <a:schemeClr val="bg1"/>
                </a:solidFill>
              </a:rPr>
              <a:t>The role of the Port System in the TEN-T Network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	MARIA GIOVANNA SGARIGLIA</a:t>
            </a:r>
            <a:r>
              <a:rPr lang="en-GB" sz="1200" dirty="0">
                <a:solidFill>
                  <a:schemeClr val="bg1"/>
                </a:solidFill>
              </a:rPr>
              <a:t>, Direttore Generale</a:t>
            </a:r>
            <a:r>
              <a:rPr lang="it-IT" sz="1200" dirty="0">
                <a:solidFill>
                  <a:schemeClr val="bg1"/>
                </a:solidFill>
              </a:rPr>
              <a:t>	Ministero delle Infrastrutture e Trasporti </a:t>
            </a:r>
            <a:r>
              <a:rPr lang="en-GB" sz="1200" dirty="0">
                <a:solidFill>
                  <a:schemeClr val="bg1"/>
                </a:solidFill>
              </a:rPr>
              <a:t>	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	FEDERICA POLCE, </a:t>
            </a:r>
            <a:r>
              <a:rPr lang="it-IT" sz="1200" dirty="0">
                <a:solidFill>
                  <a:schemeClr val="bg1"/>
                </a:solidFill>
              </a:rPr>
              <a:t>Dirigente Divisione IV </a:t>
            </a:r>
          </a:p>
          <a:p>
            <a:r>
              <a:rPr lang="it-IT" sz="1200">
                <a:solidFill>
                  <a:schemeClr val="bg1"/>
                </a:solidFill>
              </a:rPr>
              <a:t>	Ministero delle </a:t>
            </a:r>
            <a:r>
              <a:rPr lang="it-IT" sz="1200" dirty="0">
                <a:solidFill>
                  <a:schemeClr val="bg1"/>
                </a:solidFill>
              </a:rPr>
              <a:t>Infrastrutture e Trasporti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	</a:t>
            </a:r>
            <a:r>
              <a:rPr lang="en-GB" sz="1200" dirty="0">
                <a:solidFill>
                  <a:schemeClr val="bg1"/>
                </a:solidFill>
              </a:rPr>
              <a:t>	</a:t>
            </a:r>
          </a:p>
          <a:p>
            <a:r>
              <a:rPr lang="en-GB" sz="1200" cap="all" dirty="0">
                <a:solidFill>
                  <a:schemeClr val="bg1"/>
                </a:solidFill>
              </a:rPr>
              <a:t>11.15 | </a:t>
            </a:r>
            <a:r>
              <a:rPr lang="en-GB" sz="1200" dirty="0">
                <a:solidFill>
                  <a:schemeClr val="bg1"/>
                </a:solidFill>
              </a:rPr>
              <a:t>The European relevance of the project</a:t>
            </a:r>
          </a:p>
          <a:p>
            <a:pPr lvl="1"/>
            <a:r>
              <a:rPr lang="en-GB" sz="1200" b="1" dirty="0">
                <a:solidFill>
                  <a:schemeClr val="bg1"/>
                </a:solidFill>
              </a:rPr>
              <a:t>TEA KRIZAN</a:t>
            </a:r>
            <a:r>
              <a:rPr lang="en-GB" sz="1200" dirty="0">
                <a:solidFill>
                  <a:schemeClr val="bg1"/>
                </a:solidFill>
              </a:rPr>
              <a:t>, Project Officer CINEA - Climate, Infrastructure and Environment Executive Agency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cap="all" dirty="0">
                <a:solidFill>
                  <a:schemeClr val="bg1"/>
                </a:solidFill>
              </a:rPr>
              <a:t>11.30 | </a:t>
            </a:r>
            <a:r>
              <a:rPr lang="en-GB" sz="1200" dirty="0">
                <a:solidFill>
                  <a:schemeClr val="bg1"/>
                </a:solidFill>
              </a:rPr>
              <a:t>Stakeholders consultation and Q&amp;A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	ANGELO LOJACONO , </a:t>
            </a:r>
            <a:r>
              <a:rPr lang="en-GB" sz="1200" dirty="0">
                <a:solidFill>
                  <a:schemeClr val="bg1"/>
                </a:solidFill>
              </a:rPr>
              <a:t>CFI -</a:t>
            </a:r>
          </a:p>
          <a:p>
            <a:r>
              <a:rPr lang="en-GB" sz="1200" dirty="0">
                <a:solidFill>
                  <a:schemeClr val="bg1"/>
                </a:solidFill>
              </a:rPr>
              <a:t> 	Compagnia Ferroviaria Italiana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	ENRICO LUCIANI</a:t>
            </a:r>
            <a:r>
              <a:rPr lang="en-GB" sz="1200" dirty="0">
                <a:solidFill>
                  <a:schemeClr val="bg1"/>
                </a:solidFill>
              </a:rPr>
              <a:t>, CILP – </a:t>
            </a:r>
          </a:p>
          <a:p>
            <a:r>
              <a:rPr lang="en-GB" sz="1200" dirty="0">
                <a:solidFill>
                  <a:schemeClr val="bg1"/>
                </a:solidFill>
              </a:rPr>
              <a:t>	Cooperativa Impresa Lavoratori Portuali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	STEVEN CLERKX, </a:t>
            </a:r>
            <a:r>
              <a:rPr lang="en-GB" sz="1200" dirty="0">
                <a:solidFill>
                  <a:schemeClr val="bg1"/>
                </a:solidFill>
              </a:rPr>
              <a:t>CFFT  -</a:t>
            </a:r>
          </a:p>
          <a:p>
            <a:r>
              <a:rPr lang="en-GB" sz="1200" dirty="0">
                <a:solidFill>
                  <a:schemeClr val="bg1"/>
                </a:solidFill>
              </a:rPr>
              <a:t>	Civitavecchia Fruit &amp; Forest Terminal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	  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cap="all" dirty="0">
                <a:solidFill>
                  <a:schemeClr val="bg1"/>
                </a:solidFill>
              </a:rPr>
              <a:t>12.30 | </a:t>
            </a:r>
            <a:r>
              <a:rPr lang="en-GB" sz="1200" dirty="0">
                <a:solidFill>
                  <a:schemeClr val="bg1"/>
                </a:solidFill>
              </a:rPr>
              <a:t>Closing remarks</a:t>
            </a:r>
            <a:endParaRPr lang="en-GB" sz="1200" dirty="0">
              <a:solidFill>
                <a:schemeClr val="bg1"/>
              </a:solidFill>
              <a:highlight>
                <a:srgbClr val="808080"/>
              </a:highlight>
            </a:endParaRPr>
          </a:p>
          <a:p>
            <a:r>
              <a:rPr lang="en-GB" sz="1200" cap="all" dirty="0">
                <a:solidFill>
                  <a:schemeClr val="bg1"/>
                </a:solidFill>
              </a:rPr>
              <a:t>13.00 | </a:t>
            </a:r>
            <a:r>
              <a:rPr lang="en-GB" sz="1200" dirty="0">
                <a:solidFill>
                  <a:schemeClr val="bg1"/>
                </a:solidFill>
              </a:rPr>
              <a:t>Light Lunch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8CE4885-9A8C-757B-882A-D5B6788A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" y="6137813"/>
            <a:ext cx="2085708" cy="679484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92190E93-AD39-0BB5-9A4F-EEFC65D31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608" y="6554332"/>
            <a:ext cx="2511392" cy="28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87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TS 2023">
      <a:dk1>
        <a:srgbClr val="000000"/>
      </a:dk1>
      <a:lt1>
        <a:srgbClr val="FFFFFF"/>
      </a:lt1>
      <a:dk2>
        <a:srgbClr val="132041"/>
      </a:dk2>
      <a:lt2>
        <a:srgbClr val="E6EFEC"/>
      </a:lt2>
      <a:accent1>
        <a:srgbClr val="132041"/>
      </a:accent1>
      <a:accent2>
        <a:srgbClr val="C3D02C"/>
      </a:accent2>
      <a:accent3>
        <a:srgbClr val="202C56"/>
      </a:accent3>
      <a:accent4>
        <a:srgbClr val="93BA3C"/>
      </a:accent4>
      <a:accent5>
        <a:srgbClr val="D9D8D6"/>
      </a:accent5>
      <a:accent6>
        <a:srgbClr val="C3E76B"/>
      </a:accent6>
      <a:hlink>
        <a:srgbClr val="202C56"/>
      </a:hlink>
      <a:folHlink>
        <a:srgbClr val="93BA3C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ucommessa xmlns="64bfe5a7-6e19-49eb-81be-14ee939d518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FC781E8BA0C77408E9E842FE2BACD15" ma:contentTypeVersion="14" ma:contentTypeDescription="Creare un nuovo documento." ma:contentTypeScope="" ma:versionID="83e10d0f52a2be21bba1a9f97f050009">
  <xsd:schema xmlns:xsd="http://www.w3.org/2001/XMLSchema" xmlns:xs="http://www.w3.org/2001/XMLSchema" xmlns:p="http://schemas.microsoft.com/office/2006/metadata/properties" xmlns:ns2="64bfe5a7-6e19-49eb-81be-14ee939d5187" xmlns:ns3="c880e320-bba5-4120-83e3-88d8548cb4fe" targetNamespace="http://schemas.microsoft.com/office/2006/metadata/properties" ma:root="true" ma:fieldsID="abae704cf3d9aec17867ed190cf31025" ns2:_="" ns3:_="">
    <xsd:import namespace="64bfe5a7-6e19-49eb-81be-14ee939d5187"/>
    <xsd:import namespace="c880e320-bba5-4120-83e3-88d8548cb4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Notesucommessa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fe5a7-6e19-49eb-81be-14ee939d5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Notesucommessa" ma:index="18" nillable="true" ma:displayName="Note su commessa" ma:format="Dropdown" ma:internalName="Notesucommessa">
      <xsd:simpleType>
        <xsd:restriction base="dms:Text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0e320-bba5-4120-83e3-88d8548cb4f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DF95F2-D15D-4C45-9504-78F05D12B5BE}">
  <ds:schemaRefs>
    <ds:schemaRef ds:uri="http://schemas.microsoft.com/office/2006/metadata/properties"/>
    <ds:schemaRef ds:uri="http://schemas.microsoft.com/office/infopath/2007/PartnerControls"/>
    <ds:schemaRef ds:uri="64bfe5a7-6e19-49eb-81be-14ee939d5187"/>
  </ds:schemaRefs>
</ds:datastoreItem>
</file>

<file path=customXml/itemProps2.xml><?xml version="1.0" encoding="utf-8"?>
<ds:datastoreItem xmlns:ds="http://schemas.openxmlformats.org/officeDocument/2006/customXml" ds:itemID="{B80D7241-AB0D-4B55-8184-D6B683352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fe5a7-6e19-49eb-81be-14ee939d5187"/>
    <ds:schemaRef ds:uri="c880e320-bba5-4120-83e3-88d8548cb4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6632C4-9D7B-416D-9ADB-75991B5043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201</Words>
  <Application>Microsoft Office PowerPoint</Application>
  <PresentationFormat>A4 (21x29,7 cm)</PresentationFormat>
  <Paragraphs>32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2</cp:revision>
  <cp:lastPrinted>2024-05-08T15:09:51Z</cp:lastPrinted>
  <dcterms:created xsi:type="dcterms:W3CDTF">2024-05-08T12:15:16Z</dcterms:created>
  <dcterms:modified xsi:type="dcterms:W3CDTF">2024-06-19T16:23:43Z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0x0101001FC781E8BA0C77408E9E842FE2BACD15</vt:lpwstr>
  </property>
</Properties>
</file>