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262_7A16C052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522" r:id="rId2"/>
    <p:sldId id="620" r:id="rId3"/>
    <p:sldId id="631" r:id="rId4"/>
    <p:sldId id="632" r:id="rId5"/>
    <p:sldId id="635" r:id="rId6"/>
    <p:sldId id="647" r:id="rId7"/>
    <p:sldId id="633" r:id="rId8"/>
    <p:sldId id="634" r:id="rId9"/>
    <p:sldId id="636" r:id="rId10"/>
    <p:sldId id="650" r:id="rId11"/>
    <p:sldId id="637" r:id="rId12"/>
    <p:sldId id="638" r:id="rId13"/>
    <p:sldId id="639" r:id="rId14"/>
    <p:sldId id="640" r:id="rId15"/>
    <p:sldId id="641" r:id="rId16"/>
    <p:sldId id="642" r:id="rId17"/>
    <p:sldId id="643" r:id="rId18"/>
    <p:sldId id="644" r:id="rId19"/>
    <p:sldId id="606" r:id="rId20"/>
    <p:sldId id="607" r:id="rId21"/>
    <p:sldId id="648" r:id="rId22"/>
    <p:sldId id="608" r:id="rId23"/>
    <p:sldId id="630" r:id="rId24"/>
    <p:sldId id="645" r:id="rId25"/>
    <p:sldId id="646" r:id="rId26"/>
    <p:sldId id="562" r:id="rId27"/>
    <p:sldId id="621" r:id="rId28"/>
    <p:sldId id="622" r:id="rId29"/>
    <p:sldId id="627" r:id="rId30"/>
    <p:sldId id="625" r:id="rId31"/>
    <p:sldId id="628" r:id="rId32"/>
    <p:sldId id="629" r:id="rId33"/>
    <p:sldId id="619" r:id="rId34"/>
  </p:sldIdLst>
  <p:sldSz cx="9144000" cy="6858000" type="screen4x3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C8DA67A-7A1D-47A0-8C17-8AB6C3681455}">
          <p14:sldIdLst>
            <p14:sldId id="522"/>
            <p14:sldId id="620"/>
            <p14:sldId id="631"/>
            <p14:sldId id="632"/>
            <p14:sldId id="635"/>
            <p14:sldId id="647"/>
            <p14:sldId id="633"/>
            <p14:sldId id="634"/>
            <p14:sldId id="636"/>
            <p14:sldId id="650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  <p14:sldId id="606"/>
            <p14:sldId id="607"/>
            <p14:sldId id="648"/>
            <p14:sldId id="608"/>
            <p14:sldId id="630"/>
            <p14:sldId id="645"/>
            <p14:sldId id="646"/>
            <p14:sldId id="562"/>
            <p14:sldId id="621"/>
            <p14:sldId id="622"/>
            <p14:sldId id="627"/>
            <p14:sldId id="625"/>
            <p14:sldId id="628"/>
            <p14:sldId id="629"/>
            <p14:sldId id="619"/>
          </p14:sldIdLst>
        </p14:section>
        <p14:section name="Ikke-navngivet sektion" id="{056666BC-1683-47DA-BA59-FC72906B6CDA}">
          <p14:sldIdLst/>
        </p14:section>
        <p14:section name="Untitled Section" id="{3A1F7608-9A7B-46D6-938C-130F442C56B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C2EBA4-C33F-4CE5-7F27-6419C271D972}" name="Tanja Willumsen" initials="TW" userId="Tanja Willumse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3" autoAdjust="0"/>
    <p:restoredTop sz="99886" autoAdjust="0"/>
  </p:normalViewPr>
  <p:slideViewPr>
    <p:cSldViewPr>
      <p:cViewPr varScale="1">
        <p:scale>
          <a:sx n="65" d="100"/>
          <a:sy n="65" d="100"/>
        </p:scale>
        <p:origin x="1161" y="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ja Willumsen" userId="5766823fd0db993a" providerId="LiveId" clId="{D2DEE3EE-BEB5-4F72-B232-66BC7F5D4A6C}"/>
    <pc:docChg chg="modSld">
      <pc:chgData name="Tanja Willumsen" userId="5766823fd0db993a" providerId="LiveId" clId="{D2DEE3EE-BEB5-4F72-B232-66BC7F5D4A6C}" dt="2022-06-20T12:44:11.997" v="15" actId="207"/>
      <pc:docMkLst>
        <pc:docMk/>
      </pc:docMkLst>
      <pc:sldChg chg="modSp mod">
        <pc:chgData name="Tanja Willumsen" userId="5766823fd0db993a" providerId="LiveId" clId="{D2DEE3EE-BEB5-4F72-B232-66BC7F5D4A6C}" dt="2022-06-20T12:44:11.997" v="15" actId="207"/>
        <pc:sldMkLst>
          <pc:docMk/>
          <pc:sldMk cId="873738708" sldId="625"/>
        </pc:sldMkLst>
        <pc:spChg chg="mod">
          <ac:chgData name="Tanja Willumsen" userId="5766823fd0db993a" providerId="LiveId" clId="{D2DEE3EE-BEB5-4F72-B232-66BC7F5D4A6C}" dt="2022-06-20T12:44:11.997" v="15" actId="207"/>
          <ac:spMkLst>
            <pc:docMk/>
            <pc:sldMk cId="873738708" sldId="625"/>
            <ac:spMk id="3" creationId="{00000000-0000-0000-0000-000000000000}"/>
          </ac:spMkLst>
        </pc:spChg>
      </pc:sldChg>
      <pc:sldChg chg="modSp mod">
        <pc:chgData name="Tanja Willumsen" userId="5766823fd0db993a" providerId="LiveId" clId="{D2DEE3EE-BEB5-4F72-B232-66BC7F5D4A6C}" dt="2022-06-20T12:43:33.839" v="8" actId="207"/>
        <pc:sldMkLst>
          <pc:docMk/>
          <pc:sldMk cId="2524246965" sldId="627"/>
        </pc:sldMkLst>
        <pc:spChg chg="mod">
          <ac:chgData name="Tanja Willumsen" userId="5766823fd0db993a" providerId="LiveId" clId="{D2DEE3EE-BEB5-4F72-B232-66BC7F5D4A6C}" dt="2022-06-20T12:43:33.839" v="8" actId="207"/>
          <ac:spMkLst>
            <pc:docMk/>
            <pc:sldMk cId="2524246965" sldId="627"/>
            <ac:spMk id="3" creationId="{00000000-0000-0000-0000-000000000000}"/>
          </ac:spMkLst>
        </pc:spChg>
      </pc:sldChg>
      <pc:sldChg chg="modSp mod">
        <pc:chgData name="Tanja Willumsen" userId="5766823fd0db993a" providerId="LiveId" clId="{D2DEE3EE-BEB5-4F72-B232-66BC7F5D4A6C}" dt="2022-06-20T12:42:26.088" v="4" actId="207"/>
        <pc:sldMkLst>
          <pc:docMk/>
          <pc:sldMk cId="3282843053" sldId="630"/>
        </pc:sldMkLst>
        <pc:spChg chg="mod">
          <ac:chgData name="Tanja Willumsen" userId="5766823fd0db993a" providerId="LiveId" clId="{D2DEE3EE-BEB5-4F72-B232-66BC7F5D4A6C}" dt="2022-06-20T12:42:26.088" v="4" actId="207"/>
          <ac:spMkLst>
            <pc:docMk/>
            <pc:sldMk cId="3282843053" sldId="630"/>
            <ac:spMk id="3" creationId="{00000000-0000-0000-0000-000000000000}"/>
          </ac:spMkLst>
        </pc:spChg>
      </pc:sldChg>
    </pc:docChg>
  </pc:docChgLst>
</pc:chgInfo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Sulphur in marine fuels vs. road fuel</a:t>
            </a:r>
          </a:p>
        </c:rich>
      </c:tx>
      <c:layout>
        <c:manualLayout>
          <c:xMode val="edge"/>
          <c:yMode val="edge"/>
          <c:x val="0.26661594224573343"/>
          <c:y val="6.360859722325934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025626782209384"/>
          <c:y val="0.14163877624708365"/>
          <c:w val="0.88702412694885757"/>
          <c:h val="0.6551528996778135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Sheet1!$N$5:$N$10</c:f>
              <c:strCache>
                <c:ptCount val="6"/>
                <c:pt idx="0">
                  <c:v>Former global limit</c:v>
                </c:pt>
                <c:pt idx="1">
                  <c:v>Former global average</c:v>
                </c:pt>
                <c:pt idx="2">
                  <c:v>SECA limit 2010-14</c:v>
                </c:pt>
                <c:pt idx="3">
                  <c:v>Global limit 2020</c:v>
                </c:pt>
                <c:pt idx="4">
                  <c:v>SECA limit 2015</c:v>
                </c:pt>
                <c:pt idx="5">
                  <c:v>Road transport 2010 (EU)</c:v>
                </c:pt>
              </c:strCache>
            </c:strRef>
          </c:cat>
          <c:val>
            <c:numRef>
              <c:f>Sheet1!$O$5:$O$10</c:f>
              <c:numCache>
                <c:formatCode>General</c:formatCode>
                <c:ptCount val="6"/>
                <c:pt idx="0">
                  <c:v>35000</c:v>
                </c:pt>
                <c:pt idx="1">
                  <c:v>25000</c:v>
                </c:pt>
                <c:pt idx="2">
                  <c:v>10000</c:v>
                </c:pt>
                <c:pt idx="3">
                  <c:v>5000</c:v>
                </c:pt>
                <c:pt idx="4">
                  <c:v>1000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A-4930-ABA6-D96248171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619712"/>
        <c:axId val="56353920"/>
      </c:barChart>
      <c:catAx>
        <c:axId val="11761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6353920"/>
        <c:crosses val="autoZero"/>
        <c:auto val="1"/>
        <c:lblAlgn val="ctr"/>
        <c:lblOffset val="100"/>
        <c:noMultiLvlLbl val="0"/>
      </c:catAx>
      <c:valAx>
        <c:axId val="56353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1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Sulphur in marine fuels vs. road fuel</a:t>
            </a:r>
          </a:p>
        </c:rich>
      </c:tx>
      <c:layout>
        <c:manualLayout>
          <c:xMode val="edge"/>
          <c:yMode val="edge"/>
          <c:x val="0.26661594224573343"/>
          <c:y val="6.360859722325934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025626782209384"/>
          <c:y val="0.14163877624708365"/>
          <c:w val="0.88702412694885757"/>
          <c:h val="0.6551528996778135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Sheet1!$N$5:$N$10</c:f>
              <c:strCache>
                <c:ptCount val="6"/>
                <c:pt idx="0">
                  <c:v>Former global limit</c:v>
                </c:pt>
                <c:pt idx="1">
                  <c:v>Former global average</c:v>
                </c:pt>
                <c:pt idx="2">
                  <c:v>SECA limit 2010-14</c:v>
                </c:pt>
                <c:pt idx="3">
                  <c:v>Global limit 2020</c:v>
                </c:pt>
                <c:pt idx="4">
                  <c:v>SECA limit 2015</c:v>
                </c:pt>
                <c:pt idx="5">
                  <c:v>Road transport 2010 (EU)</c:v>
                </c:pt>
              </c:strCache>
            </c:strRef>
          </c:cat>
          <c:val>
            <c:numRef>
              <c:f>Sheet1!$O$5:$O$10</c:f>
              <c:numCache>
                <c:formatCode>General</c:formatCode>
                <c:ptCount val="6"/>
                <c:pt idx="0">
                  <c:v>35000</c:v>
                </c:pt>
                <c:pt idx="1">
                  <c:v>25000</c:v>
                </c:pt>
                <c:pt idx="2">
                  <c:v>10000</c:v>
                </c:pt>
                <c:pt idx="3">
                  <c:v>5000</c:v>
                </c:pt>
                <c:pt idx="4">
                  <c:v>1000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A-4930-ABA6-D96248171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991744"/>
        <c:axId val="134699200"/>
      </c:barChart>
      <c:catAx>
        <c:axId val="14499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4699200"/>
        <c:crosses val="autoZero"/>
        <c:auto val="1"/>
        <c:lblAlgn val="ctr"/>
        <c:lblOffset val="100"/>
        <c:noMultiLvlLbl val="0"/>
      </c:catAx>
      <c:valAx>
        <c:axId val="134699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99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</c:chartSpace>
</file>

<file path=ppt/comments/modernComment_262_7A16C05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B0D5F6-958F-49D6-B491-C5F11A8DA461}" authorId="{00C2EBA4-C33F-4CE5-7F27-6419C271D972}" created="2021-11-22T09:45:21.622">
    <pc:sldMkLst xmlns:pc="http://schemas.microsoft.com/office/powerpoint/2013/main/command">
      <pc:docMk/>
      <pc:sldMk cId="2048311378" sldId="610"/>
    </pc:sldMkLst>
    <p188:txBody>
      <a:bodyPr/>
      <a:lstStyle/>
      <a:p>
        <a:r>
          <a:rPr lang="da-DK"/>
          <a:t>er det virkelig ALLE italienske havnebyer? måske alle større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BB2B53D5-341F-4F4E-85A3-7CAE80CB3FA9}" type="datetimeFigureOut">
              <a:rPr lang="da-DK" smtClean="0"/>
              <a:t>27-10-2022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7C2114EF-F73E-4C63-8015-6BF738C6B01A}" type="slidenum">
              <a:rPr lang="da-DK" smtClean="0"/>
              <a:t>‹N›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551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subtitle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531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119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760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9763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2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848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120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801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386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939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520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B6B49-B43A-4712-B07C-0496597D3311}" type="datetimeFigureOut">
              <a:rPr lang="da-DK" smtClean="0"/>
              <a:t>27-10-2022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BAE9-90F0-4042-80DF-E10224406B1B}" type="slidenum">
              <a:rPr lang="da-DK" smtClean="0"/>
              <a:t>‹N›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778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jpeg"/><Relationship Id="rId7" Type="http://schemas.openxmlformats.org/officeDocument/2006/relationships/image" Target="../media/image2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6.wmf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jpeg"/><Relationship Id="rId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go.dk/wp-content/uploads/Air-pollution-from-shipping-in-Italian-ports.pdf" TargetMode="External"/><Relationship Id="rId1" Type="http://schemas.openxmlformats.org/officeDocument/2006/relationships/slideLayout" Target="../slideLayouts/slideLayout2.xml"/><Relationship Id="rId5" Type="http://schemas.microsoft.com/office/2018/10/relationships/comments" Target="../comments/modernComment_262_7A16C05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844824"/>
            <a:ext cx="8150225" cy="1728192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Particle pollution in Italian ports &amp; experiences from Northern European ECA</a:t>
            </a:r>
            <a:endParaRPr lang="da-DK" sz="3600" b="1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908648"/>
            <a:ext cx="8208912" cy="240067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90000"/>
              </a:lnSpc>
            </a:pPr>
            <a:r>
              <a:rPr lang="en-US" altLang="da-DK" dirty="0"/>
              <a:t>Kare Press-Kristensen</a:t>
            </a:r>
          </a:p>
          <a:p>
            <a:pPr algn="l">
              <a:lnSpc>
                <a:spcPct val="90000"/>
              </a:lnSpc>
            </a:pPr>
            <a:r>
              <a:rPr lang="en-US" altLang="da-DK" dirty="0"/>
              <a:t>M.Sc. in engineering, Ph.D.</a:t>
            </a:r>
          </a:p>
          <a:p>
            <a:pPr algn="l">
              <a:lnSpc>
                <a:spcPct val="90000"/>
              </a:lnSpc>
            </a:pPr>
            <a:r>
              <a:rPr lang="en-US" altLang="da-DK" dirty="0"/>
              <a:t>Senior advisor on air quality</a:t>
            </a:r>
          </a:p>
          <a:p>
            <a:pPr algn="l">
              <a:lnSpc>
                <a:spcPct val="90000"/>
              </a:lnSpc>
            </a:pPr>
            <a:r>
              <a:rPr lang="en-US" altLang="da-DK" dirty="0"/>
              <a:t>Green Transition Denmark</a:t>
            </a:r>
          </a:p>
          <a:p>
            <a:pPr algn="l">
              <a:lnSpc>
                <a:spcPct val="90000"/>
              </a:lnSpc>
            </a:pPr>
            <a:r>
              <a:rPr lang="en-US" altLang="da-DK" dirty="0">
                <a:solidFill>
                  <a:srgbClr val="0000FF"/>
                </a:solidFill>
              </a:rPr>
              <a:t>kaare@rgo.dk</a:t>
            </a:r>
          </a:p>
          <a:p>
            <a:pPr algn="l">
              <a:lnSpc>
                <a:spcPct val="90000"/>
              </a:lnSpc>
            </a:pPr>
            <a:endParaRPr lang="da-DK" altLang="da-DK" sz="800" dirty="0"/>
          </a:p>
          <a:p>
            <a:pPr algn="l">
              <a:lnSpc>
                <a:spcPct val="90000"/>
              </a:lnSpc>
            </a:pPr>
            <a:endParaRPr lang="da-DK" altLang="da-DK" dirty="0">
              <a:solidFill>
                <a:schemeClr val="folHlink"/>
              </a:solidFill>
            </a:endParaRPr>
          </a:p>
          <a:p>
            <a:endParaRPr lang="da-DK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676" y="520534"/>
            <a:ext cx="3561658" cy="84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f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287564"/>
            <a:ext cx="1512168" cy="109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magin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87564"/>
            <a:ext cx="2524125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3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Health effects of air pollution in Italy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772816"/>
            <a:ext cx="8820472" cy="5146651"/>
          </a:xfrm>
        </p:spPr>
        <p:txBody>
          <a:bodyPr>
            <a:noAutofit/>
          </a:bodyPr>
          <a:lstStyle/>
          <a:p>
            <a:r>
              <a:rPr lang="en-US" sz="2800" dirty="0"/>
              <a:t>Around 65,000 people die from air pollution every year in Italy (EEA, 2020). That is 10.5% of all deaths (630,000).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In </a:t>
            </a:r>
            <a:r>
              <a:rPr lang="en-US" sz="2800" dirty="0" smtClean="0"/>
              <a:t>2020-22 </a:t>
            </a:r>
            <a:r>
              <a:rPr lang="en-US" sz="2800" dirty="0"/>
              <a:t>air pollution </a:t>
            </a:r>
            <a:r>
              <a:rPr lang="en-US" sz="2800" dirty="0" smtClean="0"/>
              <a:t>(195,000) killed more people in </a:t>
            </a:r>
            <a:r>
              <a:rPr lang="en-US" sz="2800" dirty="0"/>
              <a:t>Italy </a:t>
            </a:r>
            <a:r>
              <a:rPr lang="en-US" sz="2800" dirty="0" smtClean="0"/>
              <a:t>than </a:t>
            </a:r>
            <a:r>
              <a:rPr lang="en-US" sz="2800" dirty="0"/>
              <a:t>COVID (</a:t>
            </a:r>
            <a:r>
              <a:rPr lang="en-US" sz="2800" dirty="0" smtClean="0"/>
              <a:t>180,000</a:t>
            </a:r>
            <a:r>
              <a:rPr lang="en-US" sz="2800" dirty="0"/>
              <a:t>). No vaccine against pollution.</a:t>
            </a:r>
          </a:p>
          <a:p>
            <a:endParaRPr lang="en-US" sz="1200" dirty="0"/>
          </a:p>
          <a:p>
            <a:r>
              <a:rPr lang="en-US" sz="2800" dirty="0" smtClean="0"/>
              <a:t>If air pollution </a:t>
            </a:r>
            <a:r>
              <a:rPr lang="en-US" sz="2800" dirty="0"/>
              <a:t>from </a:t>
            </a:r>
            <a:r>
              <a:rPr lang="en-US" sz="2800" dirty="0" smtClean="0"/>
              <a:t>shipping </a:t>
            </a:r>
            <a:r>
              <a:rPr lang="en-US" sz="2800" dirty="0"/>
              <a:t>causes </a:t>
            </a:r>
            <a:r>
              <a:rPr lang="en-US" sz="2800" dirty="0" smtClean="0"/>
              <a:t>just 10</a:t>
            </a:r>
            <a:r>
              <a:rPr lang="en-US" sz="2800" dirty="0"/>
              <a:t>% of deaths due to air </a:t>
            </a:r>
            <a:r>
              <a:rPr lang="en-US" sz="2800" dirty="0" smtClean="0"/>
              <a:t>pollution shipping kills 6,500 Italians per year</a:t>
            </a:r>
            <a:r>
              <a:rPr lang="en-US" sz="2800" dirty="0"/>
              <a:t>.</a:t>
            </a:r>
          </a:p>
          <a:p>
            <a:endParaRPr lang="en-US" sz="1200" dirty="0"/>
          </a:p>
          <a:p>
            <a:r>
              <a:rPr lang="en-US" sz="2800" dirty="0"/>
              <a:t>Cancer, cardiovascular diseases and airway diseases etc.</a:t>
            </a:r>
          </a:p>
          <a:p>
            <a:endParaRPr lang="en-US" sz="1200" dirty="0" smtClean="0"/>
          </a:p>
          <a:p>
            <a:r>
              <a:rPr lang="en-US" sz="2800" dirty="0" smtClean="0"/>
              <a:t>It </a:t>
            </a:r>
            <a:r>
              <a:rPr lang="en-US" sz="2800" dirty="0"/>
              <a:t>is very cost effective to reduce air pollution from ships.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40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BB8AD01E-37FA-473A-A1FA-6920C3133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089297"/>
              </p:ext>
            </p:extLst>
          </p:nvPr>
        </p:nvGraphicFramePr>
        <p:xfrm>
          <a:off x="683568" y="1484784"/>
          <a:ext cx="748883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80" y="404664"/>
            <a:ext cx="8028384" cy="14620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Shipping is poorly regulated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9512" y="6010944"/>
            <a:ext cx="8825711" cy="8470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2014: All new trucks in EU have very effective exhaust gas cleaning systems – no ships have filters or catalytic converters !</a:t>
            </a:r>
          </a:p>
        </p:txBody>
      </p:sp>
      <p:pic>
        <p:nvPicPr>
          <p:cNvPr id="10" name="Picture 7" descr="MC900326688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4077072"/>
            <a:ext cx="887421" cy="81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MC900344345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392725"/>
            <a:ext cx="1512168" cy="104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08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 descr="C:\Users\Kåre\Desktop\Billeder Italien\Nye\P 6 okt 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2969" y="1938117"/>
            <a:ext cx="3363205" cy="433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da-DK" sz="4000" b="1" dirty="0"/>
              <a:t/>
            </a:r>
            <a:br>
              <a:rPr lang="en-US" altLang="da-DK" sz="4000" b="1" dirty="0"/>
            </a:br>
            <a:r>
              <a:rPr lang="en-US" altLang="da-DK" sz="4000" b="1" dirty="0"/>
              <a:t>Trucks have filters – Ships have no filters</a:t>
            </a:r>
            <a:endParaRPr lang="da-DK" altLang="da-DK" sz="4000" b="1" dirty="0"/>
          </a:p>
        </p:txBody>
      </p:sp>
      <p:pic>
        <p:nvPicPr>
          <p:cNvPr id="2052" name="Picture 5" descr="P106042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347" y="1916832"/>
            <a:ext cx="1986810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347" y="4213926"/>
            <a:ext cx="1986810" cy="252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lipse 11"/>
          <p:cNvSpPr/>
          <p:nvPr/>
        </p:nvSpPr>
        <p:spPr>
          <a:xfrm>
            <a:off x="1259632" y="5362490"/>
            <a:ext cx="984880" cy="476753"/>
          </a:xfrm>
          <a:prstGeom prst="ellipse">
            <a:avLst/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llipse 10"/>
          <p:cNvSpPr/>
          <p:nvPr/>
        </p:nvSpPr>
        <p:spPr>
          <a:xfrm>
            <a:off x="3464204" y="4365104"/>
            <a:ext cx="1827876" cy="476753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6300192" y="5257603"/>
            <a:ext cx="237626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Piombino</a:t>
            </a:r>
            <a:endParaRPr lang="en-US" sz="2000" b="1" dirty="0"/>
          </a:p>
          <a:p>
            <a:r>
              <a:rPr lang="en-US" sz="2000" dirty="0"/>
              <a:t>Oct. 6</a:t>
            </a:r>
            <a:r>
              <a:rPr lang="en-US" sz="2000" baseline="30000" dirty="0"/>
              <a:t>th</a:t>
            </a:r>
            <a:r>
              <a:rPr lang="en-US" sz="2000" dirty="0"/>
              <a:t>, 2021 </a:t>
            </a:r>
          </a:p>
          <a:p>
            <a:r>
              <a:rPr lang="en-US" sz="2000" dirty="0"/>
              <a:t>Wind: 6-8 m/s.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6281276" y="1859824"/>
            <a:ext cx="2376264" cy="27853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/>
              <a:t>Ships have </a:t>
            </a:r>
            <a:r>
              <a:rPr lang="en-US" sz="2500" b="1" u="sng" dirty="0"/>
              <a:t>no </a:t>
            </a:r>
            <a:r>
              <a:rPr lang="en-US" sz="2500" dirty="0"/>
              <a:t>filters. A cruise ship (4,000 p.) at berth emits as many particles as 5,500 cars </a:t>
            </a:r>
            <a:r>
              <a:rPr lang="en-US" sz="2500" b="1" dirty="0"/>
              <a:t>per second</a:t>
            </a:r>
            <a:r>
              <a:rPr lang="en-US" sz="25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820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0912" y="4046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Soot from shipping </a:t>
            </a:r>
            <a:r>
              <a:rPr lang="en-US" sz="2000" b="1" dirty="0"/>
              <a:t>(pictures from Genoa 2016)</a:t>
            </a:r>
            <a:endParaRPr lang="en-US" sz="3800" b="1" dirty="0"/>
          </a:p>
        </p:txBody>
      </p:sp>
      <p:pic>
        <p:nvPicPr>
          <p:cNvPr id="2050" name="Picture 2" descr="I:\Genua_Ships\DSC0081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5393" y="1340768"/>
            <a:ext cx="710395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881" y="1364632"/>
            <a:ext cx="7103957" cy="53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880" y="1340767"/>
            <a:ext cx="7135775" cy="5351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235" y="1340767"/>
            <a:ext cx="7131419" cy="534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203" y="1339062"/>
            <a:ext cx="7133692" cy="535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5393" y="1339062"/>
            <a:ext cx="7165502" cy="537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27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Genoa: A cocktail of bad conditions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44824"/>
            <a:ext cx="8686800" cy="4813995"/>
          </a:xfrm>
        </p:spPr>
        <p:txBody>
          <a:bodyPr>
            <a:noAutofit/>
          </a:bodyPr>
          <a:lstStyle/>
          <a:p>
            <a:r>
              <a:rPr lang="en-US" sz="2400" dirty="0"/>
              <a:t>A lot of polluting ferries and cruise ships inside the heart of the city for most of the year.</a:t>
            </a:r>
          </a:p>
          <a:p>
            <a:endParaRPr lang="en-US" sz="1000" dirty="0"/>
          </a:p>
          <a:p>
            <a:r>
              <a:rPr lang="en-US" sz="2400" dirty="0"/>
              <a:t>The city almost covers a circle around the port so pollution plumes will hit residential areas most of the time.</a:t>
            </a:r>
          </a:p>
          <a:p>
            <a:endParaRPr lang="en-US" sz="1000" dirty="0"/>
          </a:p>
          <a:p>
            <a:r>
              <a:rPr lang="en-US" sz="2400" dirty="0"/>
              <a:t>City is built uphill, so chimneys are in same height as windows. </a:t>
            </a:r>
          </a:p>
          <a:p>
            <a:endParaRPr lang="en-US" sz="1000" dirty="0"/>
          </a:p>
          <a:p>
            <a:r>
              <a:rPr lang="en-US" sz="2400" dirty="0"/>
              <a:t>Have a warm climate so people spend much time outdoor, and  windows are open when it is warm = when you have cruise ships. </a:t>
            </a:r>
          </a:p>
          <a:p>
            <a:endParaRPr lang="en-US" sz="1000" dirty="0"/>
          </a:p>
          <a:p>
            <a:r>
              <a:rPr lang="en-US" sz="2400" dirty="0" smtClean="0"/>
              <a:t>Still no </a:t>
            </a:r>
            <a:r>
              <a:rPr lang="en-US" sz="2400" dirty="0"/>
              <a:t>shore power for cruise ships and ferries.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02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b="1" dirty="0" smtClean="0"/>
              <a:t>Measurements: Ultrafine exhaust particles </a:t>
            </a:r>
            <a:endParaRPr lang="en-US" sz="4000" b="1" dirty="0"/>
          </a:p>
        </p:txBody>
      </p:sp>
      <p:pic>
        <p:nvPicPr>
          <p:cNvPr id="5" name="Billede 4" descr="Air 2019 | Lecture 9 | Air Pollution and Central Nervous System Diseases |  Kanninen/UEF - YouTube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2204864"/>
            <a:ext cx="3240360" cy="3628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lede 5" descr="Respiratory tract and particulate matter (PM) size classification.... |  Download Scientific Diagram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628800"/>
            <a:ext cx="5832648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59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Measurements of air quality in Italy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628800"/>
            <a:ext cx="6336704" cy="4968551"/>
          </a:xfrm>
        </p:spPr>
        <p:txBody>
          <a:bodyPr>
            <a:noAutofit/>
          </a:bodyPr>
          <a:lstStyle/>
          <a:p>
            <a:r>
              <a:rPr lang="en-US" sz="2800" dirty="0"/>
              <a:t>Measured ultrafine exhaust particles.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Particles smaller than 100 nm consisting of soot (black carbon) coated with PAHs and heavy metals.</a:t>
            </a:r>
          </a:p>
          <a:p>
            <a:endParaRPr lang="en-US" sz="1200" dirty="0"/>
          </a:p>
          <a:p>
            <a:r>
              <a:rPr lang="en-US" sz="2800" dirty="0"/>
              <a:t>Ultrafine particles are deposited in the finest parts of the lungs (alveoli) and transferred into the blood. </a:t>
            </a:r>
          </a:p>
          <a:p>
            <a:endParaRPr lang="en-US" sz="1200" dirty="0"/>
          </a:p>
          <a:p>
            <a:r>
              <a:rPr lang="en-US" sz="2800" dirty="0"/>
              <a:t>Clean air in Europe contains 1,000-3,000 particles per cm</a:t>
            </a:r>
            <a:r>
              <a:rPr lang="en-US" sz="2800" baseline="30000" dirty="0"/>
              <a:t>3</a:t>
            </a:r>
            <a:r>
              <a:rPr lang="en-US" sz="2800" dirty="0"/>
              <a:t>. </a:t>
            </a:r>
          </a:p>
          <a:p>
            <a:endParaRPr lang="en-US" sz="1200" dirty="0"/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4293096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E:\a2015\DØR\LIFE\Poster\fotoB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640023" y="2024844"/>
            <a:ext cx="2268252" cy="1764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45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3900" b="1" dirty="0"/>
              <a:t>Genoa with/without cruise ship: 6-10 m/s</a:t>
            </a:r>
          </a:p>
        </p:txBody>
      </p:sp>
      <p:pic>
        <p:nvPicPr>
          <p:cNvPr id="7" name="Billede 6" descr="C:\Users\Kåre\Desktop\Billeder Italien\IMG_7936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610676"/>
            <a:ext cx="3672408" cy="4486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 descr="C:\Users\Kåre\Desktop\Billeder Italien\IMG_2394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610676"/>
            <a:ext cx="3557275" cy="44860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kstboks 10"/>
          <p:cNvSpPr txBox="1"/>
          <p:nvPr/>
        </p:nvSpPr>
        <p:spPr>
          <a:xfrm>
            <a:off x="640160" y="6202766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With cruise ship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4817248" y="6168851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Without cruise ship</a:t>
            </a:r>
          </a:p>
        </p:txBody>
      </p:sp>
      <p:pic>
        <p:nvPicPr>
          <p:cNvPr id="8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868" y="116632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Højrepil 9"/>
          <p:cNvSpPr/>
          <p:nvPr/>
        </p:nvSpPr>
        <p:spPr>
          <a:xfrm>
            <a:off x="2284826" y="435784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4906" y="128833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" descr="http://www.envco.co.nz/files/MO-PtrackIAQ-L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2653" y="128832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Højrepil 16"/>
          <p:cNvSpPr/>
          <p:nvPr/>
        </p:nvSpPr>
        <p:spPr>
          <a:xfrm>
            <a:off x="5796136" y="436374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36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>Genoa</a:t>
            </a:r>
            <a:r>
              <a:rPr lang="en-US" sz="3900" b="1" dirty="0" smtClean="0"/>
              <a:t> </a:t>
            </a:r>
            <a:r>
              <a:rPr lang="en-US" sz="3900" b="1" dirty="0"/>
              <a:t>upwind </a:t>
            </a:r>
            <a:r>
              <a:rPr lang="en-US" sz="3900" b="1" dirty="0" smtClean="0"/>
              <a:t>cruise ship </a:t>
            </a:r>
            <a:r>
              <a:rPr lang="en-US" sz="3900" b="1" dirty="0"/>
              <a:t>ferry: </a:t>
            </a:r>
            <a:r>
              <a:rPr lang="en-US" sz="3900" b="1" dirty="0" smtClean="0"/>
              <a:t>9 </a:t>
            </a:r>
            <a:r>
              <a:rPr lang="en-US" sz="3900" b="1" dirty="0"/>
              <a:t>m/s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716016" y="6210124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Genoa, October 24, 2022</a:t>
            </a:r>
            <a:endParaRPr lang="en-US" sz="2400" dirty="0"/>
          </a:p>
        </p:txBody>
      </p:sp>
      <p:pic>
        <p:nvPicPr>
          <p:cNvPr id="20" name="Picture 8" descr="MC900344345[1]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3156" y="44624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Højrepil 20"/>
          <p:cNvSpPr/>
          <p:nvPr/>
        </p:nvSpPr>
        <p:spPr>
          <a:xfrm>
            <a:off x="2932898" y="362602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Højrepil 21"/>
          <p:cNvSpPr/>
          <p:nvPr/>
        </p:nvSpPr>
        <p:spPr>
          <a:xfrm>
            <a:off x="4877114" y="363776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3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7194" y="56825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 descr="http://www.envco.co.nz/files/MO-PtrackIAQ-L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6216" y="56824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Højrepil 24"/>
          <p:cNvSpPr/>
          <p:nvPr/>
        </p:nvSpPr>
        <p:spPr>
          <a:xfrm>
            <a:off x="1475656" y="367484"/>
            <a:ext cx="576064" cy="176316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 descr="D:\2022\RGO\Med ECA\Målinger\Genoa\IMG_068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443" y="1655195"/>
            <a:ext cx="33147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Billede 13" descr="D:\2022\RGO\Med ECA\Målinger\Genoa\IMG_0670.PN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1700808"/>
            <a:ext cx="3193575" cy="26031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Billede 14" descr="D:\2022\RGO\Med ECA\Målinger\Genoa\IMG_0683.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08347" y="2852936"/>
            <a:ext cx="2081609" cy="34546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8" descr="MC900344345[1]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580974" cy="410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80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3900" b="1" dirty="0"/>
              <a:t>Livorno upwind and downwind ferry: 11 m/s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371476" y="6210124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Down-wind: After ship</a:t>
            </a:r>
          </a:p>
        </p:txBody>
      </p:sp>
      <p:pic>
        <p:nvPicPr>
          <p:cNvPr id="8" name="Billede 7" descr="C:\Users\Kåre\Desktop\Billeder Italien\IMG_2440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2462" y="1506679"/>
            <a:ext cx="3527425" cy="4703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 descr="C:\Users\Kåre\Desktop\Billeder Italien\IMG_2514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594" y="1508156"/>
            <a:ext cx="3528391" cy="47019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kstboks 11"/>
          <p:cNvSpPr txBox="1"/>
          <p:nvPr/>
        </p:nvSpPr>
        <p:spPr>
          <a:xfrm>
            <a:off x="610594" y="6223536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Up-wind: Before ship</a:t>
            </a:r>
          </a:p>
        </p:txBody>
      </p:sp>
      <p:pic>
        <p:nvPicPr>
          <p:cNvPr id="20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3156" y="44624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Højrepil 20"/>
          <p:cNvSpPr/>
          <p:nvPr/>
        </p:nvSpPr>
        <p:spPr>
          <a:xfrm>
            <a:off x="2932898" y="362602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Højrepil 21"/>
          <p:cNvSpPr/>
          <p:nvPr/>
        </p:nvSpPr>
        <p:spPr>
          <a:xfrm>
            <a:off x="4877114" y="363776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3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7194" y="56825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 descr="http://www.envco.co.nz/files/MO-PtrackIAQ-L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6216" y="56824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Højrepil 24"/>
          <p:cNvSpPr/>
          <p:nvPr/>
        </p:nvSpPr>
        <p:spPr>
          <a:xfrm>
            <a:off x="1475656" y="367484"/>
            <a:ext cx="576064" cy="176316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542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Piombino</a:t>
            </a:r>
            <a:r>
              <a:rPr lang="en-US" sz="3900" b="1" dirty="0"/>
              <a:t> upwind/downwind ferry: 6-8 m/s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406762" y="6210124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Down-wind: After ship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667424" y="6210124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Up-wind: Before ship</a:t>
            </a:r>
          </a:p>
        </p:txBody>
      </p:sp>
      <p:pic>
        <p:nvPicPr>
          <p:cNvPr id="9" name="Billede 8" descr="C:\Users\Kåre\Desktop\Billeder Italien\IMG_2622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780320" y="2293792"/>
            <a:ext cx="4546626" cy="3340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8" descr="MC900344345[1]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7172" y="44624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Højrepil 17"/>
          <p:cNvSpPr/>
          <p:nvPr/>
        </p:nvSpPr>
        <p:spPr>
          <a:xfrm>
            <a:off x="3076914" y="362602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Højrepil 18"/>
          <p:cNvSpPr/>
          <p:nvPr/>
        </p:nvSpPr>
        <p:spPr>
          <a:xfrm>
            <a:off x="5021130" y="363776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1210" y="56825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0232" y="56824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Højrepil 21"/>
          <p:cNvSpPr/>
          <p:nvPr/>
        </p:nvSpPr>
        <p:spPr>
          <a:xfrm>
            <a:off x="1619672" y="367484"/>
            <a:ext cx="576064" cy="176316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Billede 13" descr="F:\2021\RGO\Med ECA\Measurements\IMG_264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424" y="1690685"/>
            <a:ext cx="3498825" cy="4546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8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3600" b="1" dirty="0" smtClean="0"/>
              <a:t>2021: Civitavecchia </a:t>
            </a:r>
            <a:r>
              <a:rPr lang="en-US" sz="3600" b="1" dirty="0"/>
              <a:t>with/without wind from sea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860032" y="6225510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8 m/s from West: Oct. 6</a:t>
            </a:r>
            <a:r>
              <a:rPr lang="en-US" sz="2400" baseline="30000" dirty="0"/>
              <a:t>th</a:t>
            </a:r>
            <a:r>
              <a:rPr lang="en-US" sz="2400" dirty="0"/>
              <a:t>  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425103" y="6210123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wind: Evening Oct. 1</a:t>
            </a:r>
            <a:r>
              <a:rPr lang="en-US" sz="2400" baseline="30000" dirty="0"/>
              <a:t>st</a:t>
            </a:r>
            <a:r>
              <a:rPr lang="en-US" sz="2400" dirty="0"/>
              <a:t> </a:t>
            </a:r>
          </a:p>
        </p:txBody>
      </p:sp>
      <p:pic>
        <p:nvPicPr>
          <p:cNvPr id="8" name="Billede 7" descr="C:\Users\Kåre\Desktop\Billeder Italien\IMG_2143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683375"/>
            <a:ext cx="3312368" cy="452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Billede 13" descr="C:\Users\Kåre\Desktop\Billeder Italien\IMG_2739 (1)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1700808"/>
            <a:ext cx="3744416" cy="452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lede 14" descr="C:\Users\Kåre\Desktop\Billeder Italien\IMG_2795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6857" y="3429000"/>
            <a:ext cx="1677445" cy="277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C900344345[1]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8059" y="75898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http://www.envco.co.nz/files/MO-PtrackIAQ-L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2093" y="128832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MC900344345[1]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Højrepil 15"/>
          <p:cNvSpPr/>
          <p:nvPr/>
        </p:nvSpPr>
        <p:spPr>
          <a:xfrm>
            <a:off x="6113990" y="435784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7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4070" y="128833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407383" y="419199"/>
            <a:ext cx="6524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Højrepil 18"/>
          <p:cNvSpPr/>
          <p:nvPr/>
        </p:nvSpPr>
        <p:spPr>
          <a:xfrm>
            <a:off x="755576" y="436374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57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3600" b="1" dirty="0" smtClean="0"/>
              <a:t>2021: Civitavecchia </a:t>
            </a:r>
            <a:r>
              <a:rPr lang="en-US" sz="3600" b="1" dirty="0"/>
              <a:t>with/without wind from sea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716016" y="6093296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8 m/s from West: Oct. 6</a:t>
            </a:r>
            <a:r>
              <a:rPr lang="en-US" sz="2400" baseline="30000" dirty="0"/>
              <a:t>th</a:t>
            </a:r>
            <a:r>
              <a:rPr lang="en-US" sz="2400" dirty="0"/>
              <a:t>  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785143" y="6135687"/>
            <a:ext cx="349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wind: Evening Oct. 1</a:t>
            </a:r>
            <a:r>
              <a:rPr lang="en-US" sz="2400" baseline="30000" dirty="0"/>
              <a:t>st</a:t>
            </a:r>
            <a:r>
              <a:rPr lang="en-US" sz="2400" dirty="0"/>
              <a:t> </a:t>
            </a:r>
          </a:p>
        </p:txBody>
      </p:sp>
      <p:pic>
        <p:nvPicPr>
          <p:cNvPr id="9" name="Billede 8" descr="C:\Users\Kåre\Desktop\Billeder Italien\IMG_2155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812453"/>
            <a:ext cx="3163570" cy="421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 descr="C:\Users\Kåre\Desktop\Billeder Italien\IMG_273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1812453"/>
            <a:ext cx="3167198" cy="4242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9099" y="75898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" descr="http://www.envco.co.nz/files/MO-PtrackIAQ-L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3133" y="128832"/>
            <a:ext cx="892421" cy="8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Højrepil 21"/>
          <p:cNvSpPr/>
          <p:nvPr/>
        </p:nvSpPr>
        <p:spPr>
          <a:xfrm>
            <a:off x="6330014" y="435784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3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0094" y="128833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578423" y="419199"/>
            <a:ext cx="6524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Højrepil 24"/>
          <p:cNvSpPr/>
          <p:nvPr/>
        </p:nvSpPr>
        <p:spPr>
          <a:xfrm>
            <a:off x="926616" y="436374"/>
            <a:ext cx="648072" cy="181197"/>
          </a:xfrm>
          <a:prstGeom prst="rightArrow">
            <a:avLst/>
          </a:prstGeom>
          <a:solidFill>
            <a:srgbClr val="212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79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>Civitavecchia</a:t>
            </a:r>
            <a:r>
              <a:rPr lang="en-US" sz="4000" b="1" dirty="0"/>
              <a:t>: The pollution hits the city</a:t>
            </a:r>
            <a:endParaRPr lang="en-US" sz="3900" b="1" dirty="0"/>
          </a:p>
        </p:txBody>
      </p:sp>
      <p:sp>
        <p:nvSpPr>
          <p:cNvPr id="10" name="Tekstboks 9"/>
          <p:cNvSpPr txBox="1"/>
          <p:nvPr/>
        </p:nvSpPr>
        <p:spPr>
          <a:xfrm>
            <a:off x="827584" y="544522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8 m/s from West: Oct. </a:t>
            </a:r>
            <a:r>
              <a:rPr lang="en-US" sz="2400" dirty="0" smtClean="0"/>
              <a:t>6</a:t>
            </a:r>
            <a:r>
              <a:rPr lang="en-US" sz="2400" baseline="30000" dirty="0" smtClean="0"/>
              <a:t>th </a:t>
            </a:r>
            <a:r>
              <a:rPr lang="en-US" sz="2400" dirty="0" smtClean="0"/>
              <a:t>2021  </a:t>
            </a:r>
            <a:endParaRPr lang="en-US" sz="2400" dirty="0"/>
          </a:p>
        </p:txBody>
      </p:sp>
      <p:pic>
        <p:nvPicPr>
          <p:cNvPr id="9" name="Billede 8" descr="C:\Users\Kåre\Desktop\Billeder Italien\IMG_2810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808678"/>
            <a:ext cx="3434080" cy="45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 descr="C:\Users\Kåre\Desktop\Billeder Italien\IMG_2812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982" y="1808678"/>
            <a:ext cx="4804106" cy="334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1388" y="116632"/>
            <a:ext cx="1161947" cy="8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Højrepil 15"/>
          <p:cNvSpPr/>
          <p:nvPr/>
        </p:nvSpPr>
        <p:spPr>
          <a:xfrm>
            <a:off x="6965346" y="435784"/>
            <a:ext cx="648072" cy="18002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7" name="Picture 1" descr="http://www.envco.co.nz/files/MO-PtrackIAQ-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5426" y="128833"/>
            <a:ext cx="847014" cy="84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748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Results from measurements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323528" y="557007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Shipping cause significant pollution of Italian port cities.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" t="-3507" r="24042" b="3507"/>
          <a:stretch/>
        </p:blipFill>
        <p:spPr bwMode="auto">
          <a:xfrm>
            <a:off x="323528" y="1844824"/>
            <a:ext cx="8430680" cy="351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22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a-DK" dirty="0"/>
              <a:t/>
            </a:r>
            <a:br>
              <a:rPr lang="da-DK" dirty="0"/>
            </a:br>
            <a:r>
              <a:rPr lang="da-DK" b="1" dirty="0"/>
              <a:t>Measurements from Civitavecchia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424936" cy="491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30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Measuring report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932040" y="1628800"/>
            <a:ext cx="381642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Report with screening measurements from </a:t>
            </a:r>
            <a:r>
              <a:rPr lang="en-US" dirty="0" smtClean="0"/>
              <a:t>Italian </a:t>
            </a:r>
            <a:r>
              <a:rPr lang="en-US" dirty="0"/>
              <a:t>port cities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rgo.dk/wp-content/uploads/Air-pollution-from-shipping-in-Italian-ports.pdf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1" y="1628800"/>
            <a:ext cx="4009776" cy="51356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3991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5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848" y="41379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Emission control area in Northern Europe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2026765"/>
            <a:ext cx="3707904" cy="3922515"/>
          </a:xfrm>
        </p:spPr>
        <p:txBody>
          <a:bodyPr>
            <a:noAutofit/>
          </a:bodyPr>
          <a:lstStyle/>
          <a:p>
            <a:pPr lvl="0"/>
            <a:r>
              <a:rPr lang="en-GB" sz="2800" dirty="0" err="1"/>
              <a:t>SOx</a:t>
            </a:r>
            <a:r>
              <a:rPr lang="en-GB" sz="2800" dirty="0"/>
              <a:t> Emission Control Area from 2007 with the strictest sulphur limit from 2015.</a:t>
            </a:r>
          </a:p>
          <a:p>
            <a:pPr lvl="0"/>
            <a:endParaRPr lang="da-DK" sz="1200" dirty="0"/>
          </a:p>
          <a:p>
            <a:pPr lvl="0"/>
            <a:r>
              <a:rPr lang="en-GB" sz="2800" dirty="0" err="1"/>
              <a:t>NOx</a:t>
            </a:r>
            <a:r>
              <a:rPr lang="en-GB" sz="2800" dirty="0"/>
              <a:t> Emission Control Area from 2021 for all new build ships.</a:t>
            </a:r>
            <a:endParaRPr lang="da-DK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4067945" y="1916832"/>
            <a:ext cx="4752528" cy="39604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991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862D-9E76-49FC-93FE-9C9850B64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57018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Measurements from Northern Europe</a:t>
            </a:r>
            <a:endParaRPr lang="da-DK" sz="40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AFF42C5-5F58-41D0-929E-F06A8D2D6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1" y="2421228"/>
            <a:ext cx="8784975" cy="19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15B6B8-6AF2-447C-BCF1-9B06C08D8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754" y="4653136"/>
            <a:ext cx="4392488" cy="36004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da-DK" sz="2600" b="1" dirty="0"/>
              <a:t>Measurements from Neuwerk (</a:t>
            </a:r>
            <a:r>
              <a:rPr lang="en-US" sz="2600" b="1" dirty="0"/>
              <a:t>German island)</a:t>
            </a:r>
            <a:endParaRPr lang="da-DK" sz="2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1403648" y="191683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Before SECA</a:t>
            </a:r>
          </a:p>
        </p:txBody>
      </p:sp>
      <p:sp>
        <p:nvSpPr>
          <p:cNvPr id="8" name="Tekstboks 7"/>
          <p:cNvSpPr txBox="1"/>
          <p:nvPr/>
        </p:nvSpPr>
        <p:spPr>
          <a:xfrm>
            <a:off x="6156175" y="1916832"/>
            <a:ext cx="172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After SECA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683568" y="5373216"/>
            <a:ext cx="7973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Concentrations of toxic SO</a:t>
            </a:r>
            <a:r>
              <a:rPr lang="en-US" sz="2800" b="1" u="sng" baseline="-25000" dirty="0"/>
              <a:t>2</a:t>
            </a:r>
            <a:r>
              <a:rPr lang="en-US" sz="2800" b="1" u="sng" dirty="0"/>
              <a:t> immediately dropped, as expected, after introducing the SECA  </a:t>
            </a:r>
          </a:p>
        </p:txBody>
      </p:sp>
    </p:spTree>
    <p:extLst>
      <p:ext uri="{BB962C8B-B14F-4D97-AF65-F5344CB8AC3E}">
        <p14:creationId xmlns:p14="http://schemas.microsoft.com/office/powerpoint/2010/main" val="309265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Control and enforcement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EU</a:t>
            </a:r>
            <a:r>
              <a:rPr lang="en-US" sz="2800" dirty="0"/>
              <a:t>:	- Min. 10% inspections and 4% sulphur analysis.</a:t>
            </a:r>
          </a:p>
          <a:p>
            <a:pPr marL="0" indent="0">
              <a:buNone/>
            </a:pPr>
            <a:r>
              <a:rPr lang="en-US" sz="2800" dirty="0"/>
              <a:t>          	- Fines must prevent systematic violations.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800" b="1" dirty="0"/>
              <a:t>DK:</a:t>
            </a:r>
            <a:r>
              <a:rPr lang="en-US" sz="2800" dirty="0"/>
              <a:t>	- Helicopters measuring sulphur, NOx and CO</a:t>
            </a:r>
            <a:r>
              <a:rPr lang="en-US" sz="2800" baseline="-25000" dirty="0"/>
              <a:t>2</a:t>
            </a:r>
            <a:r>
              <a:rPr lang="en-US" sz="2800" dirty="0"/>
              <a:t> 	  directly in the ship exhaust fan at sea (600/yr.).</a:t>
            </a:r>
          </a:p>
          <a:p>
            <a:pPr marL="0" indent="0">
              <a:buNone/>
            </a:pPr>
            <a:r>
              <a:rPr lang="en-US" sz="2800" dirty="0"/>
              <a:t>	- Name and shame on ship/companies violating.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 descr="F:\ab2018\DØR\Skibshæfte\Skibshæfte 2018\Explicit\Explicit 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9945" y="4498680"/>
            <a:ext cx="1512168" cy="206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lede 5" descr="F:\ab2018\DØR\Skibshæfte\Skibshæfte 2018\Explicit\Explicit 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880" y="4498680"/>
            <a:ext cx="1440160" cy="20637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lede 6" descr="F:\ab2018\DØR\Skibshæfte\Skibshæfte 2018\Explicit\Explicit 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1430" y="4498680"/>
            <a:ext cx="1929489" cy="2034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628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Conclusions from Northern European ECA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04056" y="1738733"/>
            <a:ext cx="8639944" cy="5146651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Plenty of distillate fuel (0.1% sulphur) available.</a:t>
            </a:r>
          </a:p>
          <a:p>
            <a:pPr lvl="0"/>
            <a:endParaRPr lang="en-US" sz="1200" dirty="0"/>
          </a:p>
          <a:p>
            <a:pPr lvl="0"/>
            <a:r>
              <a:rPr lang="en-US" sz="2800" dirty="0"/>
              <a:t>High reduction in sulphur on land (50% drop in 2015).</a:t>
            </a:r>
          </a:p>
          <a:p>
            <a:pPr lvl="0"/>
            <a:endParaRPr lang="en-US" sz="1200" dirty="0"/>
          </a:p>
          <a:p>
            <a:pPr lvl="0"/>
            <a:r>
              <a:rPr lang="en-US" sz="2800" dirty="0"/>
              <a:t>Significant health and economic benefits for society.</a:t>
            </a:r>
          </a:p>
          <a:p>
            <a:pPr lvl="0"/>
            <a:endParaRPr lang="en-US" sz="1200" dirty="0"/>
          </a:p>
          <a:p>
            <a:pPr lvl="0"/>
            <a:r>
              <a:rPr lang="en-US" sz="2800" dirty="0"/>
              <a:t>No enforcement challenges (0.0067% violations).</a:t>
            </a:r>
          </a:p>
          <a:p>
            <a:pPr lvl="0"/>
            <a:endParaRPr lang="en-US" sz="1200" dirty="0"/>
          </a:p>
          <a:p>
            <a:r>
              <a:rPr lang="en-US" sz="2800" dirty="0"/>
              <a:t>No cargo transfer from ship to road.</a:t>
            </a:r>
          </a:p>
          <a:p>
            <a:endParaRPr lang="en-US" sz="1200" dirty="0"/>
          </a:p>
          <a:p>
            <a:r>
              <a:rPr lang="en-US" sz="2800" dirty="0"/>
              <a:t>No notable price increases for consumers (&lt; 0.005%).</a:t>
            </a:r>
          </a:p>
          <a:p>
            <a:endParaRPr lang="en-US" sz="1200" dirty="0"/>
          </a:p>
          <a:p>
            <a:r>
              <a:rPr lang="en-US" sz="2800" dirty="0"/>
              <a:t>No notable extra costs for ship owners or authorities. </a:t>
            </a:r>
          </a:p>
          <a:p>
            <a:pPr lvl="0"/>
            <a:endParaRPr lang="en-US" sz="2800" dirty="0"/>
          </a:p>
          <a:p>
            <a:pPr lvl="0"/>
            <a:endParaRPr lang="en-US" sz="2800" dirty="0"/>
          </a:p>
          <a:p>
            <a:pPr lvl="0"/>
            <a:endParaRPr lang="en-US" sz="2800" dirty="0"/>
          </a:p>
          <a:p>
            <a:pPr lvl="0"/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02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Solutions for ship pollution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1628801"/>
            <a:ext cx="8748464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In ports: </a:t>
            </a:r>
          </a:p>
          <a:p>
            <a:pPr marL="0" indent="0">
              <a:buNone/>
            </a:pPr>
            <a:r>
              <a:rPr lang="en-US" sz="2800" dirty="0"/>
              <a:t>Shore power for cruise ships, ferries, cargo ships, etc.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800" b="1" dirty="0"/>
              <a:t>At sea: </a:t>
            </a:r>
          </a:p>
          <a:p>
            <a:pPr marL="0" indent="0">
              <a:buNone/>
            </a:pPr>
            <a:r>
              <a:rPr lang="en-US" sz="2800" dirty="0"/>
              <a:t>Electric ferries – Great potential.</a:t>
            </a:r>
          </a:p>
          <a:p>
            <a:pPr marL="0" indent="0">
              <a:buNone/>
            </a:pPr>
            <a:r>
              <a:rPr lang="en-US" sz="2800" dirty="0"/>
              <a:t>Particulate filters for ships (removes &gt; 95%).</a:t>
            </a:r>
          </a:p>
          <a:p>
            <a:pPr marL="0" indent="0">
              <a:buNone/>
            </a:pPr>
            <a:r>
              <a:rPr lang="en-US" sz="2800" dirty="0"/>
              <a:t>Emission Control Areas (ECAs) limiting emissions:</a:t>
            </a:r>
          </a:p>
          <a:p>
            <a:pPr marL="0" indent="0">
              <a:buNone/>
            </a:pPr>
            <a:r>
              <a:rPr lang="en-US" sz="2800" dirty="0"/>
              <a:t>- SO</a:t>
            </a:r>
            <a:r>
              <a:rPr lang="en-US" sz="2800" baseline="-25000" dirty="0"/>
              <a:t>2</a:t>
            </a:r>
            <a:r>
              <a:rPr lang="en-US" sz="2800" dirty="0"/>
              <a:t> emissions will drop 80% immediately.</a:t>
            </a:r>
          </a:p>
          <a:p>
            <a:pPr marL="0" indent="0">
              <a:buNone/>
            </a:pPr>
            <a:r>
              <a:rPr lang="en-US" sz="2800" dirty="0"/>
              <a:t>- </a:t>
            </a:r>
            <a:r>
              <a:rPr lang="en-US" sz="2800" dirty="0" err="1"/>
              <a:t>NOx</a:t>
            </a:r>
            <a:r>
              <a:rPr lang="en-US" sz="2800" dirty="0"/>
              <a:t> emissions will drop 80% over 20-25 years.</a:t>
            </a:r>
          </a:p>
          <a:p>
            <a:pPr marL="0" indent="0">
              <a:buNone/>
            </a:pPr>
            <a:r>
              <a:rPr lang="en-US" sz="2800" dirty="0"/>
              <a:t>- Particle emissions will drop significantly and immediately.</a:t>
            </a:r>
          </a:p>
          <a:p>
            <a:pPr marL="0" indent="0">
              <a:buNone/>
            </a:pPr>
            <a:endParaRPr lang="en-US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84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Shore power in Northern Europe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 descr="Et billede, der indeholder våbenhus&#10;&#10;Automatisk genereret beskrivels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849" y="4221088"/>
            <a:ext cx="3618551" cy="2504760"/>
          </a:xfrm>
          <a:prstGeom prst="rect">
            <a:avLst/>
          </a:prstGeom>
        </p:spPr>
      </p:pic>
      <p:pic>
        <p:nvPicPr>
          <p:cNvPr id="6" name="Billede 5" descr="Et billede, der indeholder gear, møller&#10;&#10;Automatisk genereret beskrivelse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484784"/>
            <a:ext cx="3600400" cy="5241064"/>
          </a:xfrm>
          <a:prstGeom prst="rect">
            <a:avLst/>
          </a:prstGeom>
        </p:spPr>
      </p:pic>
      <p:pic>
        <p:nvPicPr>
          <p:cNvPr id="7" name="Billede 6" descr="C:\Back Up\2021\RGO\Skibshæfte\Figurer, tabeller og billeder\Landstrøm krydstogtskibe\Billeder til Kåre\Landstrøm forside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86" y="1484784"/>
            <a:ext cx="3646014" cy="2620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2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Electric ferries in Denmark</a:t>
            </a:r>
            <a:endParaRPr lang="da-DK" dirty="0"/>
          </a:p>
        </p:txBody>
      </p:sp>
      <p:pic>
        <p:nvPicPr>
          <p:cNvPr id="5" name="Billede 4" descr="C:\Back Up\2021\RGO\Skibshæfte\Figurer, tabeller og billeder\Ærøfærgen\Til Green Transition\E-ferry Ellen at her homeport, Søby Harbor_IMG_4626 by Halfdan Abrahamsen, Ærø EnergyLab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20880" cy="49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9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a-DK" dirty="0"/>
              <a:t/>
            </a:r>
            <a:br>
              <a:rPr lang="da-DK" dirty="0"/>
            </a:br>
            <a:r>
              <a:rPr lang="en-US" b="1" dirty="0"/>
              <a:t>With support from EU: </a:t>
            </a:r>
            <a:r>
              <a:rPr lang="da-DK" b="1" dirty="0"/>
              <a:t>LIFE4MEDECA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711349"/>
            <a:ext cx="7704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This presentation is part of the EU LIFE project: </a:t>
            </a:r>
            <a:r>
              <a:rPr lang="en-US" sz="2800" i="1" dirty="0"/>
              <a:t>LIFE4MEDECA</a:t>
            </a:r>
            <a:r>
              <a:rPr lang="en-US" sz="2800" dirty="0"/>
              <a:t> with the purpose </a:t>
            </a:r>
            <a:r>
              <a:rPr lang="en-GB" sz="2800" dirty="0"/>
              <a:t>to designate a Mediterranean Sea </a:t>
            </a:r>
            <a:r>
              <a:rPr lang="en-US" sz="2800" dirty="0"/>
              <a:t>Emission Control Area </a:t>
            </a:r>
            <a:r>
              <a:rPr lang="en-GB" sz="2800" dirty="0"/>
              <a:t>to reduce health hazardous and climate damaging emissions of air pollution from ships.</a:t>
            </a:r>
            <a:endParaRPr lang="da-D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lif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3933056"/>
            <a:ext cx="3672408" cy="266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0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63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16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b="1" dirty="0"/>
              <a:t>NOx from ships in Northern Europe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700808"/>
            <a:ext cx="8820472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1050" b="1" u="sng" dirty="0"/>
          </a:p>
          <a:p>
            <a:r>
              <a:rPr lang="en-US" b="1" dirty="0"/>
              <a:t>Adverse health effects: </a:t>
            </a:r>
            <a:r>
              <a:rPr lang="en-US" u="sng" dirty="0"/>
              <a:t>42 € per kg NOx</a:t>
            </a:r>
            <a:r>
              <a:rPr lang="en-US" dirty="0"/>
              <a:t> emission.</a:t>
            </a:r>
          </a:p>
          <a:p>
            <a:endParaRPr lang="en-US" sz="1800" u="sng" dirty="0"/>
          </a:p>
          <a:p>
            <a:r>
              <a:rPr lang="en-US" b="1" dirty="0"/>
              <a:t>Removal costs: </a:t>
            </a:r>
            <a:r>
              <a:rPr lang="en-US" u="sng" dirty="0"/>
              <a:t>2 € per kg NOx</a:t>
            </a:r>
            <a:r>
              <a:rPr lang="en-US" dirty="0"/>
              <a:t> removed (using SCR). </a:t>
            </a:r>
          </a:p>
          <a:p>
            <a:pPr marL="0" indent="0">
              <a:buNone/>
            </a:pPr>
            <a:endParaRPr lang="en-US" sz="1800" u="sng" dirty="0"/>
          </a:p>
          <a:p>
            <a:r>
              <a:rPr lang="en-US" dirty="0"/>
              <a:t>Society saves around 42 billion € in health damages every time society invests 2 billion € in NOx-removal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</a:t>
            </a:r>
            <a:r>
              <a:rPr lang="en-US" dirty="0"/>
              <a:t> Rate of return</a:t>
            </a:r>
            <a:r>
              <a:rPr lang="en-US" b="1" dirty="0"/>
              <a:t>: 2.000% !</a:t>
            </a:r>
          </a:p>
          <a:p>
            <a:endParaRPr lang="en-US" sz="1400" dirty="0"/>
          </a:p>
          <a:p>
            <a:r>
              <a:rPr lang="en-US" dirty="0"/>
              <a:t>+ less damages on crops, constructions, ecosystems, etc.</a:t>
            </a:r>
          </a:p>
          <a:p>
            <a:endParaRPr lang="en-US" sz="1400" dirty="0"/>
          </a:p>
          <a:p>
            <a:r>
              <a:rPr lang="en-US" dirty="0"/>
              <a:t>A NOx ECA is the best investment you can imagine …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24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Control and enforcement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EU</a:t>
            </a:r>
            <a:r>
              <a:rPr lang="en-US" sz="2800" dirty="0"/>
              <a:t>:	- Min. 10% inspections and 4% sulphur analysis.</a:t>
            </a:r>
          </a:p>
          <a:p>
            <a:pPr marL="0" indent="0">
              <a:buNone/>
            </a:pPr>
            <a:r>
              <a:rPr lang="en-US" sz="2800" dirty="0"/>
              <a:t>          	- Fines must prevent systematic violations.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800" b="1" dirty="0"/>
              <a:t>DK:</a:t>
            </a:r>
            <a:r>
              <a:rPr lang="en-US" sz="2800" dirty="0"/>
              <a:t>	- Helicopters measuring sulphur, NOx and CO</a:t>
            </a:r>
            <a:r>
              <a:rPr lang="en-US" sz="2800" baseline="-25000" dirty="0"/>
              <a:t>2</a:t>
            </a:r>
            <a:r>
              <a:rPr lang="en-US" sz="2800" dirty="0"/>
              <a:t> 	  directly in the ship exhaust fan at sea (600/yr.).</a:t>
            </a:r>
          </a:p>
          <a:p>
            <a:pPr marL="0" indent="0">
              <a:buNone/>
            </a:pPr>
            <a:r>
              <a:rPr lang="en-US" sz="2800" dirty="0"/>
              <a:t>	- Name and shame on ship/companies violating.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 descr="F:\ab2018\DØR\Skibshæfte\Skibshæfte 2018\Explicit\Explicit 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9945" y="4498680"/>
            <a:ext cx="1512168" cy="206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lede 5" descr="F:\ab2018\DØR\Skibshæfte\Skibshæfte 2018\Explicit\Explicit 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880" y="4498680"/>
            <a:ext cx="1440160" cy="20637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lede 6" descr="F:\ab2018\DØR\Skibshæfte\Skibshæfte 2018\Explicit\Explicit 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1430" y="4498680"/>
            <a:ext cx="1929489" cy="2034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37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Shore power in Northern Europe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 descr="Et billede, der indeholder våbenhus&#10;&#10;Automatisk genereret beskrivels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849" y="4221088"/>
            <a:ext cx="3618551" cy="2504760"/>
          </a:xfrm>
          <a:prstGeom prst="rect">
            <a:avLst/>
          </a:prstGeom>
        </p:spPr>
      </p:pic>
      <p:pic>
        <p:nvPicPr>
          <p:cNvPr id="6" name="Billede 5" descr="Et billede, der indeholder gear, møller&#10;&#10;Automatisk genereret beskrivelse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484784"/>
            <a:ext cx="3600400" cy="5241064"/>
          </a:xfrm>
          <a:prstGeom prst="rect">
            <a:avLst/>
          </a:prstGeom>
        </p:spPr>
      </p:pic>
      <p:pic>
        <p:nvPicPr>
          <p:cNvPr id="7" name="Billede 6" descr="C:\Back Up\2021\RGO\Skibshæfte\Figurer, tabeller og billeder\Landstrøm krydstogtskibe\Billeder til Kåre\Landstrøm forside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86" y="1484784"/>
            <a:ext cx="3646014" cy="2620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Electric ferries in Denmark</a:t>
            </a:r>
            <a:endParaRPr lang="da-DK" dirty="0"/>
          </a:p>
        </p:txBody>
      </p:sp>
      <p:pic>
        <p:nvPicPr>
          <p:cNvPr id="5" name="Billede 4" descr="C:\Back Up\2021\RGO\Skibshæfte\Figurer, tabeller og billeder\Ærøfærgen\Til Green Transition\E-ferry Ellen at her homeport, Søby Harbor_IMG_4626 by Halfdan Abrahamsen, Ærø EnergyLab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20880" cy="49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95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BB8AD01E-37FA-473A-A1FA-6920C3133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602196"/>
              </p:ext>
            </p:extLst>
          </p:nvPr>
        </p:nvGraphicFramePr>
        <p:xfrm>
          <a:off x="683568" y="1484784"/>
          <a:ext cx="748883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80" y="404664"/>
            <a:ext cx="8028384" cy="14620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Shipping is poorly regulated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9512" y="6010944"/>
            <a:ext cx="8825711" cy="65841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/>
              <a:t>2014: All new trucks in EU have SCR &amp; particulate filters!</a:t>
            </a:r>
          </a:p>
        </p:txBody>
      </p:sp>
      <p:pic>
        <p:nvPicPr>
          <p:cNvPr id="10" name="Picture 7" descr="MC900326688[1]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4077072"/>
            <a:ext cx="887421" cy="81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MC900344345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392725"/>
            <a:ext cx="1512168" cy="104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5" y="260649"/>
            <a:ext cx="2501365" cy="5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8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1044</Words>
  <Application>Microsoft Office PowerPoint</Application>
  <PresentationFormat>Presentazione su schermo (4:3)</PresentationFormat>
  <Paragraphs>140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Office Theme</vt:lpstr>
      <vt:lpstr>Particle pollution in Italian ports &amp; experiences from Northern European ECA</vt:lpstr>
      <vt:lpstr> Health effects of air pollution in Italy</vt:lpstr>
      <vt:lpstr>Shipping is poorly regulated</vt:lpstr>
      <vt:lpstr> Trucks have filters – Ships have no filters</vt:lpstr>
      <vt:lpstr>Soot from shipping (pictures from Genoa 2016)</vt:lpstr>
      <vt:lpstr> Genoa: A cocktail of bad conditions</vt:lpstr>
      <vt:lpstr> Measurements: Ultrafine exhaust particles </vt:lpstr>
      <vt:lpstr> Measurements of air quality in Italy</vt:lpstr>
      <vt:lpstr> Genoa with/without cruise ship: 6-10 m/s</vt:lpstr>
      <vt:lpstr> Genoa upwind cruise ship ferry: 9 m/s</vt:lpstr>
      <vt:lpstr> Livorno upwind and downwind ferry: 11 m/s</vt:lpstr>
      <vt:lpstr> Piombino upwind/downwind ferry: 6-8 m/s</vt:lpstr>
      <vt:lpstr> 2021: Civitavecchia with/without wind from sea</vt:lpstr>
      <vt:lpstr> 2021: Civitavecchia with/without wind from sea</vt:lpstr>
      <vt:lpstr> Civitavecchia: The pollution hits the city</vt:lpstr>
      <vt:lpstr> Results from measurements</vt:lpstr>
      <vt:lpstr> Measurements from Civitavecchia</vt:lpstr>
      <vt:lpstr> Measuring report</vt:lpstr>
      <vt:lpstr> Emission control area in Northern Europe </vt:lpstr>
      <vt:lpstr> Measurements from Northern Europe</vt:lpstr>
      <vt:lpstr> Control and enforcement</vt:lpstr>
      <vt:lpstr> Conclusions from Northern European ECA </vt:lpstr>
      <vt:lpstr> Solutions for ship pollution</vt:lpstr>
      <vt:lpstr> Shore power in Northern Europe</vt:lpstr>
      <vt:lpstr> Electric ferries in Denmark</vt:lpstr>
      <vt:lpstr> With support from EU: LIFE4MEDECA</vt:lpstr>
      <vt:lpstr>Presentazione standard di PowerPoint</vt:lpstr>
      <vt:lpstr>Presentazione standard di PowerPoint</vt:lpstr>
      <vt:lpstr> NOx from ships in Northern Europe</vt:lpstr>
      <vt:lpstr> Control and enforcement</vt:lpstr>
      <vt:lpstr> Shore power in Northern Europe</vt:lpstr>
      <vt:lpstr> Electric ferries in Denmark</vt:lpstr>
      <vt:lpstr>Shipping is poorly regulated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12226:  Air Pollution and Environmental effects</dc:title>
  <dc:creator>Kåre Press-Kristensen</dc:creator>
  <cp:lastModifiedBy>Anna Gerometta</cp:lastModifiedBy>
  <cp:revision>439</cp:revision>
  <cp:lastPrinted>2019-06-06T06:20:21Z</cp:lastPrinted>
  <dcterms:created xsi:type="dcterms:W3CDTF">2015-09-02T07:30:32Z</dcterms:created>
  <dcterms:modified xsi:type="dcterms:W3CDTF">2022-10-27T08:43:18Z</dcterms:modified>
</cp:coreProperties>
</file>